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77" r:id="rId3"/>
    <p:sldId id="296" r:id="rId4"/>
    <p:sldId id="257" r:id="rId5"/>
    <p:sldId id="258" r:id="rId6"/>
    <p:sldId id="259" r:id="rId7"/>
    <p:sldId id="260" r:id="rId8"/>
    <p:sldId id="261" r:id="rId9"/>
    <p:sldId id="262" r:id="rId10"/>
    <p:sldId id="284" r:id="rId11"/>
    <p:sldId id="281" r:id="rId12"/>
    <p:sldId id="283" r:id="rId13"/>
    <p:sldId id="280" r:id="rId14"/>
    <p:sldId id="282" r:id="rId15"/>
    <p:sldId id="279" r:id="rId16"/>
    <p:sldId id="285" r:id="rId17"/>
    <p:sldId id="263" r:id="rId18"/>
    <p:sldId id="264" r:id="rId19"/>
    <p:sldId id="265" r:id="rId20"/>
    <p:sldId id="266" r:id="rId21"/>
    <p:sldId id="267" r:id="rId22"/>
    <p:sldId id="268" r:id="rId23"/>
    <p:sldId id="269" r:id="rId24"/>
    <p:sldId id="270" r:id="rId25"/>
    <p:sldId id="271" r:id="rId26"/>
    <p:sldId id="278" r:id="rId27"/>
    <p:sldId id="287" r:id="rId28"/>
    <p:sldId id="288" r:id="rId29"/>
    <p:sldId id="272" r:id="rId30"/>
    <p:sldId id="273" r:id="rId31"/>
    <p:sldId id="275" r:id="rId32"/>
    <p:sldId id="294" r:id="rId33"/>
    <p:sldId id="295" r:id="rId34"/>
    <p:sldId id="290" r:id="rId35"/>
    <p:sldId id="291" r:id="rId36"/>
    <p:sldId id="292" r:id="rId37"/>
    <p:sldId id="293" r:id="rId38"/>
    <p:sldId id="286" r:id="rId39"/>
    <p:sldId id="27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707" autoAdjust="0"/>
  </p:normalViewPr>
  <p:slideViewPr>
    <p:cSldViewPr>
      <p:cViewPr varScale="1">
        <p:scale>
          <a:sx n="73" d="100"/>
          <a:sy n="73" d="100"/>
        </p:scale>
        <p:origin x="-4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sz="4000" dirty="0"/>
              <a:t>Property Tax Pie Chart</a:t>
            </a:r>
          </a:p>
        </c:rich>
      </c:tx>
      <c:layout>
        <c:manualLayout>
          <c:xMode val="edge"/>
          <c:yMode val="edge"/>
          <c:x val="0.20258024512990921"/>
          <c:y val="5.1282051282051294E-2"/>
        </c:manualLayout>
      </c:layout>
    </c:title>
    <c:plotArea>
      <c:layout/>
      <c:pieChart>
        <c:varyColors val="1"/>
        <c:ser>
          <c:idx val="0"/>
          <c:order val="0"/>
          <c:tx>
            <c:strRef>
              <c:f>Sheet1!$B$1</c:f>
              <c:strCache>
                <c:ptCount val="1"/>
                <c:pt idx="0">
                  <c:v>Property Tax Pie Chart</c:v>
                </c:pt>
              </c:strCache>
            </c:strRef>
          </c:tx>
          <c:dLbls>
            <c:dLbl>
              <c:idx val="3"/>
              <c:layout/>
              <c:tx>
                <c:rich>
                  <a:bodyPr/>
                  <a:lstStyle/>
                  <a:p>
                    <a:r>
                      <a:rPr lang="en-US" dirty="0"/>
                      <a:t>Other 
</a:t>
                    </a:r>
                    <a:r>
                      <a:rPr lang="en-US" dirty="0" smtClean="0"/>
                      <a:t>*8</a:t>
                    </a:r>
                    <a:r>
                      <a:rPr lang="en-US" dirty="0"/>
                      <a:t>%</a:t>
                    </a:r>
                  </a:p>
                </c:rich>
              </c:tx>
              <c:showCatName val="1"/>
              <c:showPercent val="1"/>
            </c:dLbl>
            <c:showCatName val="1"/>
            <c:showPercent val="1"/>
            <c:showLeaderLines val="1"/>
          </c:dLbls>
          <c:cat>
            <c:strRef>
              <c:f>Sheet1!$A$2:$A$6</c:f>
              <c:strCache>
                <c:ptCount val="5"/>
                <c:pt idx="0">
                  <c:v>Cities &amp; Towns</c:v>
                </c:pt>
                <c:pt idx="1">
                  <c:v>Counties</c:v>
                </c:pt>
                <c:pt idx="2">
                  <c:v>Fire  District</c:v>
                </c:pt>
                <c:pt idx="3">
                  <c:v>Other </c:v>
                </c:pt>
                <c:pt idx="4">
                  <c:v>Schools</c:v>
                </c:pt>
              </c:strCache>
            </c:strRef>
          </c:cat>
          <c:val>
            <c:numRef>
              <c:f>Sheet1!$B$2:$B$6</c:f>
              <c:numCache>
                <c:formatCode>General</c:formatCode>
                <c:ptCount val="5"/>
                <c:pt idx="0">
                  <c:v>14</c:v>
                </c:pt>
                <c:pt idx="1">
                  <c:v>18</c:v>
                </c:pt>
                <c:pt idx="2">
                  <c:v>5</c:v>
                </c:pt>
                <c:pt idx="3">
                  <c:v>8</c:v>
                </c:pt>
                <c:pt idx="4">
                  <c:v>55</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1"/>
  <c:chart>
    <c:autoTitleDeleted val="1"/>
    <c:plotArea>
      <c:layout/>
      <c:pieChart>
        <c:varyColors val="1"/>
        <c:ser>
          <c:idx val="0"/>
          <c:order val="0"/>
          <c:tx>
            <c:strRef>
              <c:f>Sheet1!$B$1</c:f>
              <c:strCache>
                <c:ptCount val="1"/>
                <c:pt idx="0">
                  <c:v>67% Property Tax Dollars Spent </c:v>
                </c:pt>
              </c:strCache>
            </c:strRef>
          </c:tx>
          <c:dPt>
            <c:idx val="0"/>
            <c:explosion val="2"/>
          </c:dPt>
          <c:dLbls>
            <c:dLbl>
              <c:idx val="0"/>
              <c:layout>
                <c:manualLayout>
                  <c:x val="-0.14926738845144472"/>
                  <c:y val="-0.12097550306211752"/>
                </c:manualLayout>
              </c:layout>
              <c:showCatName val="1"/>
              <c:showPercent val="1"/>
            </c:dLbl>
            <c:txPr>
              <a:bodyPr/>
              <a:lstStyle/>
              <a:p>
                <a:pPr>
                  <a:defRPr b="1"/>
                </a:pPr>
                <a:endParaRPr lang="en-US"/>
              </a:p>
            </c:txPr>
            <c:showCatName val="1"/>
            <c:showPercent val="1"/>
            <c:showLeaderLines val="1"/>
          </c:dLbls>
          <c:cat>
            <c:strRef>
              <c:f>Sheet1!$A$2:$A$3</c:f>
              <c:strCache>
                <c:ptCount val="2"/>
                <c:pt idx="0">
                  <c:v>Streets</c:v>
                </c:pt>
                <c:pt idx="1">
                  <c:v>General Operations </c:v>
                </c:pt>
              </c:strCache>
            </c:strRef>
          </c:cat>
          <c:val>
            <c:numRef>
              <c:f>Sheet1!$B$2:$B$3</c:f>
              <c:numCache>
                <c:formatCode>General</c:formatCode>
                <c:ptCount val="2"/>
                <c:pt idx="0">
                  <c:v>47</c:v>
                </c:pt>
                <c:pt idx="1">
                  <c:v>20</c:v>
                </c:pt>
              </c:numCache>
            </c:numRef>
          </c:val>
        </c:ser>
        <c:firstSliceAng val="0"/>
      </c:pie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5 Yr. Comparisson</c:v>
                </c:pt>
              </c:strCache>
            </c:strRef>
          </c:tx>
          <c:cat>
            <c:numRef>
              <c:f>Sheet1!$A$2:$A$6</c:f>
              <c:numCache>
                <c:formatCode>General</c:formatCode>
                <c:ptCount val="5"/>
                <c:pt idx="0">
                  <c:v>2010</c:v>
                </c:pt>
                <c:pt idx="1">
                  <c:v>2011</c:v>
                </c:pt>
                <c:pt idx="2">
                  <c:v>2012</c:v>
                </c:pt>
                <c:pt idx="3">
                  <c:v>2013</c:v>
                </c:pt>
                <c:pt idx="4">
                  <c:v>2014</c:v>
                </c:pt>
              </c:numCache>
            </c:numRef>
          </c:cat>
          <c:val>
            <c:numRef>
              <c:f>Sheet1!$B$2:$B$6</c:f>
              <c:numCache>
                <c:formatCode>#,##0</c:formatCode>
                <c:ptCount val="5"/>
                <c:pt idx="0">
                  <c:v>589296</c:v>
                </c:pt>
                <c:pt idx="1">
                  <c:v>529484</c:v>
                </c:pt>
                <c:pt idx="2">
                  <c:v>616117</c:v>
                </c:pt>
                <c:pt idx="3">
                  <c:v>460665</c:v>
                </c:pt>
                <c:pt idx="4">
                  <c:v>591283</c:v>
                </c:pt>
              </c:numCache>
            </c:numRef>
          </c:val>
        </c:ser>
        <c:marker val="1"/>
        <c:axId val="100897152"/>
        <c:axId val="100899072"/>
      </c:lineChart>
      <c:catAx>
        <c:axId val="100897152"/>
        <c:scaling>
          <c:orientation val="minMax"/>
        </c:scaling>
        <c:axPos val="b"/>
        <c:numFmt formatCode="General" sourceLinked="1"/>
        <c:tickLblPos val="nextTo"/>
        <c:crossAx val="100899072"/>
        <c:crosses val="autoZero"/>
        <c:auto val="1"/>
        <c:lblAlgn val="ctr"/>
        <c:lblOffset val="100"/>
      </c:catAx>
      <c:valAx>
        <c:axId val="100899072"/>
        <c:scaling>
          <c:orientation val="minMax"/>
        </c:scaling>
        <c:axPos val="l"/>
        <c:majorGridlines/>
        <c:numFmt formatCode="#,##0" sourceLinked="1"/>
        <c:tickLblPos val="nextTo"/>
        <c:crossAx val="100897152"/>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64DDE-1E3C-4C19-B1AC-95C969A4CF96}" type="datetimeFigureOut">
              <a:rPr lang="en-US" smtClean="0"/>
              <a:pPr/>
              <a:t>10/21/2013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CE6471-2C2E-4BB1-8006-C0CE891C4F5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CE6471-2C2E-4BB1-8006-C0CE891C4F5A}" type="slidenum">
              <a:rPr lang="en-US" smtClean="0"/>
              <a:pPr/>
              <a:t>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CE6471-2C2E-4BB1-8006-C0CE891C4F5A}" type="slidenum">
              <a:rPr lang="en-US" smtClean="0"/>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can see</a:t>
            </a:r>
            <a:r>
              <a:rPr lang="en-US" baseline="0" dirty="0" smtClean="0"/>
              <a:t> the pattern of declining revenue, 2014 looks to be the start of recovery if we levy the full amount. We have been spending reserve the couple of years because revenue was less than expenses. </a:t>
            </a:r>
            <a:endParaRPr lang="en-US" dirty="0"/>
          </a:p>
        </p:txBody>
      </p:sp>
      <p:sp>
        <p:nvSpPr>
          <p:cNvPr id="4" name="Slide Number Placeholder 3"/>
          <p:cNvSpPr>
            <a:spLocks noGrp="1"/>
          </p:cNvSpPr>
          <p:nvPr>
            <p:ph type="sldNum" sz="quarter" idx="10"/>
          </p:nvPr>
        </p:nvSpPr>
        <p:spPr/>
        <p:txBody>
          <a:bodyPr/>
          <a:lstStyle/>
          <a:p>
            <a:fld id="{E0CE6471-2C2E-4BB1-8006-C0CE891C4F5A}" type="slidenum">
              <a:rPr lang="en-US" smtClean="0"/>
              <a:pPr/>
              <a:t>36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CE6471-2C2E-4BB1-8006-C0CE891C4F5A}" type="slidenum">
              <a:rPr lang="en-US" smtClean="0"/>
              <a:pPr/>
              <a:t>37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9CA840-E97A-4EED-BD0A-DC7C06B7A223}" type="datetimeFigureOut">
              <a:rPr lang="en-US" smtClean="0"/>
              <a:pPr/>
              <a:t>10/21/2013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D41D0B-9B44-46F7-B2DD-A73A407D48D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CA840-E97A-4EED-BD0A-DC7C06B7A223}" type="datetimeFigureOut">
              <a:rPr lang="en-US" smtClean="0"/>
              <a:pPr/>
              <a:t>10/21/2013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41D0B-9B44-46F7-B2DD-A73A407D48D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5.wav"/><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3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3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6.wav"/><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audio" Target="../media/audio7.wav"/><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39.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62400"/>
            <a:ext cx="7772400" cy="1752600"/>
          </a:xfrm>
        </p:spPr>
        <p:txBody>
          <a:bodyPr>
            <a:normAutofit fontScale="90000"/>
          </a:bodyPr>
          <a:lstStyle/>
          <a:p>
            <a:r>
              <a:rPr lang="en-US" b="1" dirty="0" smtClean="0"/>
              <a:t/>
            </a:r>
            <a:br>
              <a:rPr lang="en-US" b="1" dirty="0" smtClean="0"/>
            </a:br>
            <a:r>
              <a:rPr lang="en-US" b="1" dirty="0" smtClean="0"/>
              <a:t>2014 Revenue Resources - Proposed Budget</a:t>
            </a:r>
            <a:endParaRPr lang="en-US" b="1" dirty="0"/>
          </a:p>
        </p:txBody>
      </p:sp>
      <p:pic>
        <p:nvPicPr>
          <p:cNvPr id="1026" name="Picture 2" descr="C:\Documents and Settings\Cindy Marbut\Desktop\Yacolt_town of_logo for Lynn O.jpg"/>
          <p:cNvPicPr>
            <a:picLocks noChangeAspect="1" noChangeArrowheads="1"/>
          </p:cNvPicPr>
          <p:nvPr/>
        </p:nvPicPr>
        <p:blipFill>
          <a:blip r:embed="rId2"/>
          <a:srcRect/>
          <a:stretch>
            <a:fillRect/>
          </a:stretch>
        </p:blipFill>
        <p:spPr bwMode="auto">
          <a:xfrm>
            <a:off x="1600200" y="304800"/>
            <a:ext cx="5638800" cy="3886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Increase</a:t>
            </a:r>
            <a:endParaRPr lang="en-US" dirty="0"/>
          </a:p>
        </p:txBody>
      </p:sp>
      <p:sp>
        <p:nvSpPr>
          <p:cNvPr id="3" name="Content Placeholder 2"/>
          <p:cNvSpPr>
            <a:spLocks noGrp="1"/>
          </p:cNvSpPr>
          <p:nvPr>
            <p:ph idx="1"/>
          </p:nvPr>
        </p:nvSpPr>
        <p:spPr>
          <a:xfrm>
            <a:off x="457200" y="1295400"/>
            <a:ext cx="8229600" cy="5181600"/>
          </a:xfrm>
        </p:spPr>
        <p:txBody>
          <a:bodyPr>
            <a:normAutofit lnSpcReduction="10000"/>
          </a:bodyPr>
          <a:lstStyle/>
          <a:p>
            <a:pPr>
              <a:buNone/>
            </a:pPr>
            <a:r>
              <a:rPr lang="en-US" dirty="0" smtClean="0"/>
              <a:t>   </a:t>
            </a:r>
          </a:p>
          <a:p>
            <a:pPr>
              <a:buNone/>
            </a:pPr>
            <a:r>
              <a:rPr lang="en-US" dirty="0" smtClean="0"/>
              <a:t>    In 2012/2013 the Council elected to not pass the constitutional limit 1% tax increase. This equated to no increase in property tax to residents and in the process reduced the actual collected dollars of tax revenue needed to support services.</a:t>
            </a:r>
          </a:p>
          <a:p>
            <a:pPr>
              <a:buNone/>
            </a:pPr>
            <a:r>
              <a:rPr lang="en-US" dirty="0" smtClean="0"/>
              <a:t>	</a:t>
            </a:r>
          </a:p>
          <a:p>
            <a:pPr>
              <a:buNone/>
            </a:pPr>
            <a:r>
              <a:rPr lang="en-US" dirty="0" smtClean="0"/>
              <a:t>    This created what is known as banked capacity.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Banked Capacity</a:t>
            </a:r>
            <a:endParaRPr lang="en-US" dirty="0"/>
          </a:p>
        </p:txBody>
      </p:sp>
      <p:sp>
        <p:nvSpPr>
          <p:cNvPr id="3" name="Content Placeholder 2"/>
          <p:cNvSpPr>
            <a:spLocks noGrp="1"/>
          </p:cNvSpPr>
          <p:nvPr>
            <p:ph idx="1"/>
          </p:nvPr>
        </p:nvSpPr>
        <p:spPr>
          <a:xfrm>
            <a:off x="0" y="1143000"/>
            <a:ext cx="9144000" cy="5715000"/>
          </a:xfrm>
        </p:spPr>
        <p:txBody>
          <a:bodyPr>
            <a:normAutofit fontScale="77500" lnSpcReduction="20000"/>
          </a:bodyPr>
          <a:lstStyle/>
          <a:p>
            <a:pPr>
              <a:buNone/>
            </a:pPr>
            <a:r>
              <a:rPr lang="en-US" sz="3600" b="1" dirty="0" smtClean="0"/>
              <a:t>The Landscape of Levy Limits</a:t>
            </a:r>
          </a:p>
          <a:p>
            <a:pPr>
              <a:buNone/>
            </a:pPr>
            <a:r>
              <a:rPr lang="en-US" sz="3600" dirty="0" smtClean="0"/>
              <a:t>     Most levies in Clark County are subject to several levy limits.  Some of these limits are on growth of the total levy dollar amount, while others limit part of the formula used to calculate the [total levy dollar amount], such as limits on the levy rate.</a:t>
            </a:r>
          </a:p>
          <a:p>
            <a:pPr>
              <a:buNone/>
            </a:pPr>
            <a:r>
              <a:rPr lang="en-US" sz="3600" b="1" dirty="0" smtClean="0"/>
              <a:t>The Great Recession and Levy Limits</a:t>
            </a:r>
          </a:p>
          <a:p>
            <a:pPr>
              <a:buNone/>
            </a:pPr>
            <a:r>
              <a:rPr lang="en-US" sz="3600" dirty="0" smtClean="0"/>
              <a:t>     The Great Recession impacted home values throughout Clark County, causing them to fall substantially.  Home values are part of the formula that is used to calculate the [total levy dollar amount] for districts.  When home values dropped, that changed the equation and many districts hit their limit on their levy rate.  The limit on the levy rate worked as intended – districts cut their [total levy dollar amounts] as home values fell and the recession wore on.</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Recovery</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pPr>
              <a:buNone/>
            </a:pPr>
            <a:r>
              <a:rPr lang="en-US" dirty="0" smtClean="0"/>
              <a:t>    Now that the recovery has begun, home values in Clark County are rising fast.  The formula for calculating the [total levy dollar amount] for districts is changing and they are no longer hitting their rate limits.  However, there are still limits on the growth of the [total levy dollar amounts].  These growth limits are not intended to limit districts in their ability to return to pre-recession levy levels.  That’s where banked capacity comes in – it allows districts to recover from the recession as fast as home prices recover.  Banked capacity is mathematically designed to “dry up” once the county, home prices, and districts have completed their recovery, allowing the limits on the growth of the [total levy dollar amounts] to kick back in.</a:t>
            </a:r>
          </a:p>
          <a:p>
            <a:pPr>
              <a:buNone/>
            </a:pPr>
            <a:endParaRPr lang="en-US" dirty="0"/>
          </a:p>
        </p:txBody>
      </p:sp>
    </p:spTree>
  </p:cSld>
  <p:clrMapOvr>
    <a:masterClrMapping/>
  </p:clrMapOvr>
  <p:transition spd="med">
    <p:sndAc>
      <p:stSnd>
        <p:snd r:embed="rId2" name="wind.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endParaRPr lang="en-US" sz="3700" b="1" dirty="0" smtClean="0"/>
          </a:p>
          <a:p>
            <a:pPr>
              <a:buNone/>
            </a:pPr>
            <a:r>
              <a:rPr lang="en-US" sz="3700" b="1" dirty="0" smtClean="0"/>
              <a:t>                 Using Banked Capacity</a:t>
            </a:r>
          </a:p>
          <a:p>
            <a:pPr>
              <a:buNone/>
            </a:pPr>
            <a:r>
              <a:rPr lang="en-US" sz="3700" dirty="0" smtClean="0"/>
              <a:t>    To use banked capacity, districts have to pass an ordinance or resolution asking for an increase over the total dollar amount they levied in the prior year.  Most people are used to seeing the typical increase capped at 1%.  Banked capacity allows districts to ask for </a:t>
            </a:r>
            <a:r>
              <a:rPr lang="en-US" sz="3700" i="1" dirty="0" smtClean="0"/>
              <a:t>more</a:t>
            </a:r>
            <a:r>
              <a:rPr lang="en-US" sz="3700" dirty="0" smtClean="0"/>
              <a:t> than just a 1% increase – this process gives the public the opportunity to weigh in on the speed of the district’s recovery using banked capacity.</a:t>
            </a:r>
          </a:p>
          <a:p>
            <a:pPr>
              <a:buNone/>
            </a:pPr>
            <a:endParaRPr lang="en-US" sz="3700" dirty="0" smtClean="0"/>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a:bodyPr>
          <a:lstStyle/>
          <a:p>
            <a:pPr>
              <a:buNone/>
            </a:pPr>
            <a:r>
              <a:rPr lang="en-US" b="1" dirty="0" smtClean="0"/>
              <a:t>How much Banked Capacity to Use</a:t>
            </a:r>
          </a:p>
          <a:p>
            <a:pPr>
              <a:buNone/>
            </a:pPr>
            <a:r>
              <a:rPr lang="en-US" dirty="0" smtClean="0"/>
              <a:t>    </a:t>
            </a:r>
          </a:p>
          <a:p>
            <a:pPr>
              <a:buNone/>
            </a:pPr>
            <a:r>
              <a:rPr lang="en-US" dirty="0" smtClean="0"/>
              <a:t>    Even if a district uses banked capacity, they are still capped by their statutory rate limit.  This keeps the recovery of districts in line with the recovery of assessed values within them.  Banked capacity is also re-calculated each year from the difference between the Highest Lawful Levy limit and the actual amount levied.  This means that banked capacity cannot be overused – other limits will kick in and the capacity is recalculated next year based off the amount the district actually managed to levy.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money was collected from residents in Town?</a:t>
            </a:r>
            <a:endParaRPr lang="en-US" dirty="0"/>
          </a:p>
        </p:txBody>
      </p:sp>
      <p:sp>
        <p:nvSpPr>
          <p:cNvPr id="3" name="Content Placeholder 2"/>
          <p:cNvSpPr>
            <a:spLocks noGrp="1"/>
          </p:cNvSpPr>
          <p:nvPr>
            <p:ph idx="1"/>
          </p:nvPr>
        </p:nvSpPr>
        <p:spPr/>
        <p:txBody>
          <a:bodyPr>
            <a:normAutofit/>
          </a:bodyPr>
          <a:lstStyle/>
          <a:p>
            <a:pPr>
              <a:buNone/>
            </a:pPr>
            <a:r>
              <a:rPr lang="en-US" dirty="0" smtClean="0"/>
              <a:t>   In 2012/2013 the amount collected from property tax to support services was certified by the County Assessor at a value of $133,444.38. That equates to $2.0473190881 per 1000 in assessed value. </a:t>
            </a:r>
          </a:p>
          <a:p>
            <a:pPr>
              <a:buNone/>
            </a:pPr>
            <a:r>
              <a:rPr lang="en-US" dirty="0" smtClean="0"/>
              <a:t>    As suggested in the previous slides the amount collected was less in view of the lesser home values. </a:t>
            </a:r>
          </a:p>
          <a:p>
            <a:pPr>
              <a:buNone/>
            </a:pPr>
            <a:endParaRPr lang="en-US" dirty="0"/>
          </a:p>
        </p:txBody>
      </p:sp>
    </p:spTree>
  </p:cSld>
  <p:clrMapOvr>
    <a:masterClrMapping/>
  </p:clrMapOvr>
  <p:transition spd="med">
    <p:sndAc>
      <p:stSnd>
        <p:snd r:embed="rId2" name="cashreg.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lgn="ctr">
              <a:buNone/>
            </a:pPr>
            <a:r>
              <a:rPr lang="en-US" dirty="0" smtClean="0"/>
              <a:t>RECAP</a:t>
            </a:r>
          </a:p>
          <a:p>
            <a:r>
              <a:rPr lang="en-US" dirty="0" smtClean="0"/>
              <a:t>Most levies in Clark County are subject to several limits, some are on the growth of the levy, while others are on how the levy is calculated.</a:t>
            </a:r>
          </a:p>
          <a:p>
            <a:r>
              <a:rPr lang="en-US" dirty="0" smtClean="0"/>
              <a:t>During the recession, many districts hit their levy rate limit; this made their levies drop in step with the drop in home and other values within them.</a:t>
            </a:r>
          </a:p>
          <a:p>
            <a:r>
              <a:rPr lang="en-US" dirty="0" smtClean="0"/>
              <a:t>Now that the recovery has started, home values are rising quickly. To allow the districts to recover at the dame pace, they can now use what’s called banked capacity to ask for growth in their levy that is higher than the normal 1% limit.</a:t>
            </a:r>
          </a:p>
          <a:p>
            <a:r>
              <a:rPr lang="en-US" dirty="0" smtClean="0"/>
              <a:t>The capacity to ask for faster growth is still limited by the rate limit, which means districts cannot recover faster than the home or other property values within them.</a:t>
            </a:r>
          </a:p>
          <a:p>
            <a:r>
              <a:rPr lang="en-US" dirty="0" smtClean="0"/>
              <a:t>A district can use their banked capacity each year until the values within them recover and their limit on levy growth kicks back in.</a:t>
            </a:r>
          </a:p>
          <a:p>
            <a:r>
              <a:rPr lang="en-US" dirty="0" smtClean="0"/>
              <a:t>All other things being the same, by using banked capacity to its fullest potential, taxpayers will see their total levy bill from our district rise back to pre-recession levels roughly at the same pace the value of their home or other property recovers.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State Share Revenues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These are tax dollars collected that are shared among the county, cities and towns based on per capita and % that are determined by the State Legislative Authority.</a:t>
            </a:r>
          </a:p>
          <a:p>
            <a:pPr>
              <a:buNone/>
            </a:pPr>
            <a:r>
              <a:rPr lang="en-US" dirty="0"/>
              <a:t> </a:t>
            </a:r>
            <a:r>
              <a:rPr lang="en-US" dirty="0" smtClean="0"/>
              <a:t>   Examples of Share Revenue are:</a:t>
            </a:r>
          </a:p>
          <a:p>
            <a:r>
              <a:rPr lang="en-US" dirty="0" smtClean="0"/>
              <a:t>Motor Vehicle Tax</a:t>
            </a:r>
          </a:p>
          <a:p>
            <a:r>
              <a:rPr lang="en-US" dirty="0" smtClean="0"/>
              <a:t>Liquor Tax</a:t>
            </a:r>
          </a:p>
          <a:p>
            <a:r>
              <a:rPr lang="en-US" dirty="0" smtClean="0"/>
              <a:t>Liquor Excise Tax</a:t>
            </a:r>
          </a:p>
          <a:p>
            <a:r>
              <a:rPr lang="en-US" dirty="0" smtClean="0"/>
              <a:t>City Assistance</a:t>
            </a:r>
            <a:endParaRPr lang="en-US" dirty="0"/>
          </a:p>
        </p:txBody>
      </p:sp>
      <p:pic>
        <p:nvPicPr>
          <p:cNvPr id="3074" name="Picture 2" descr="C:\Documents and Settings\Cindy Marbut\Local Settings\Temporary Internet Files\Content.IE5\SQK56UU7\MC900442092[1].wmf"/>
          <p:cNvPicPr>
            <a:picLocks noChangeAspect="1" noChangeArrowheads="1"/>
          </p:cNvPicPr>
          <p:nvPr/>
        </p:nvPicPr>
        <p:blipFill>
          <a:blip r:embed="rId2"/>
          <a:srcRect/>
          <a:stretch>
            <a:fillRect/>
          </a:stretch>
        </p:blipFill>
        <p:spPr bwMode="auto">
          <a:xfrm>
            <a:off x="5943600" y="3810000"/>
            <a:ext cx="2819400" cy="25146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endParaRPr lang="en-US" dirty="0" smtClean="0"/>
          </a:p>
          <a:p>
            <a:r>
              <a:rPr lang="en-US" dirty="0" smtClean="0"/>
              <a:t>Liquor Board Profits</a:t>
            </a:r>
          </a:p>
          <a:p>
            <a:r>
              <a:rPr lang="en-US" dirty="0" smtClean="0"/>
              <a:t>Criminal Justice </a:t>
            </a:r>
          </a:p>
          <a:p>
            <a:endParaRPr lang="en-US" dirty="0"/>
          </a:p>
          <a:p>
            <a:pPr>
              <a:buNone/>
            </a:pPr>
            <a:r>
              <a:rPr lang="en-US" dirty="0" smtClean="0"/>
              <a:t>    However these revenues are governed by the State in how they are allocated to funds and how they are allowed to be spent.  </a:t>
            </a:r>
          </a:p>
          <a:p>
            <a:endParaRPr lang="en-US" dirty="0"/>
          </a:p>
        </p:txBody>
      </p:sp>
      <p:pic>
        <p:nvPicPr>
          <p:cNvPr id="4098" name="Picture 2" descr="C:\Documents and Settings\Cindy Marbut\Local Settings\Temporary Internet Files\Content.IE5\J1U4H4UI\MC900324364[1].wmf"/>
          <p:cNvPicPr>
            <a:picLocks noChangeAspect="1" noChangeArrowheads="1"/>
          </p:cNvPicPr>
          <p:nvPr/>
        </p:nvPicPr>
        <p:blipFill>
          <a:blip r:embed="rId2"/>
          <a:srcRect/>
          <a:stretch>
            <a:fillRect/>
          </a:stretch>
        </p:blipFill>
        <p:spPr bwMode="auto">
          <a:xfrm>
            <a:off x="5715000" y="1066800"/>
            <a:ext cx="1814170" cy="82844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Liquor Taxes</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r>
              <a:rPr lang="en-US" dirty="0"/>
              <a:t> </a:t>
            </a:r>
            <a:r>
              <a:rPr lang="en-US" dirty="0" smtClean="0"/>
              <a:t>   In the past cities/towns collected these funds  which assisted in the ability to balance budgets, but with the passage of Initiative 1183 that all changed.  The State passed 3 pieces of legislation in the past 2 years which is having an impact on the revenue received by cities.           </a:t>
            </a:r>
            <a:endParaRPr lang="en-US" dirty="0"/>
          </a:p>
        </p:txBody>
      </p:sp>
      <p:pic>
        <p:nvPicPr>
          <p:cNvPr id="9219" name="Picture 3" descr="C:\Documents and Settings\Cindy Marbut\Local Settings\Temporary Internet Files\Content.IE5\885KODSY\MC900432187[1].wmf"/>
          <p:cNvPicPr>
            <a:picLocks noChangeAspect="1" noChangeArrowheads="1"/>
          </p:cNvPicPr>
          <p:nvPr/>
        </p:nvPicPr>
        <p:blipFill>
          <a:blip r:embed="rId3"/>
          <a:srcRect/>
          <a:stretch>
            <a:fillRect/>
          </a:stretch>
        </p:blipFill>
        <p:spPr bwMode="auto">
          <a:xfrm>
            <a:off x="457200" y="228600"/>
            <a:ext cx="1841500" cy="1841500"/>
          </a:xfrm>
          <a:prstGeom prst="rect">
            <a:avLst/>
          </a:prstGeom>
          <a:noFill/>
        </p:spPr>
      </p:pic>
    </p:spTree>
  </p:cSld>
  <p:clrMapOvr>
    <a:masterClrMapping/>
  </p:clrMapOvr>
  <p:transition>
    <p:sndAc>
      <p:stSnd>
        <p:snd r:embed="rId2" name="cashreg.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6858000"/>
          </a:xfrm>
        </p:spPr>
        <p:txBody>
          <a:bodyPr>
            <a:normAutofit fontScale="70000" lnSpcReduction="20000"/>
          </a:bodyPr>
          <a:lstStyle/>
          <a:p>
            <a:pPr>
              <a:buNone/>
            </a:pPr>
            <a:r>
              <a:rPr lang="en-US" b="1" dirty="0"/>
              <a:t>Basis of </a:t>
            </a:r>
            <a:r>
              <a:rPr lang="en-US" b="1" dirty="0" smtClean="0"/>
              <a:t>Accounting</a:t>
            </a:r>
          </a:p>
          <a:p>
            <a:endParaRPr lang="en-US" dirty="0"/>
          </a:p>
          <a:p>
            <a:r>
              <a:rPr lang="en-US" sz="3800" dirty="0"/>
              <a:t>The State of Washington and the </a:t>
            </a:r>
            <a:r>
              <a:rPr lang="en-US" sz="3800" dirty="0" smtClean="0"/>
              <a:t>State’s </a:t>
            </a:r>
            <a:r>
              <a:rPr lang="en-US" sz="3800" dirty="0"/>
              <a:t>Auditor’s Office set the accounting standards that we use here </a:t>
            </a:r>
            <a:r>
              <a:rPr lang="en-US" sz="3800" dirty="0" smtClean="0"/>
              <a:t>in Yacolt.  </a:t>
            </a:r>
            <a:r>
              <a:rPr lang="en-US" sz="3800" dirty="0"/>
              <a:t>As such, </a:t>
            </a:r>
            <a:r>
              <a:rPr lang="en-US" sz="3800" dirty="0" smtClean="0"/>
              <a:t>Yacolt records </a:t>
            </a:r>
            <a:r>
              <a:rPr lang="en-US" sz="3800" dirty="0"/>
              <a:t>revenue and expenses on a cash-basis, similar to most small businesses, and is required to have an audit every two years. We prepare a budget every year and by law</a:t>
            </a:r>
            <a:r>
              <a:rPr lang="en-US" sz="3800" b="1" i="1" dirty="0"/>
              <a:t>, we are not allowed to operate in a </a:t>
            </a:r>
            <a:r>
              <a:rPr lang="en-US" sz="3800" b="1" i="1" dirty="0" smtClean="0"/>
              <a:t>deficit</a:t>
            </a:r>
            <a:r>
              <a:rPr lang="en-US" sz="3800" dirty="0" smtClean="0"/>
              <a:t>.</a:t>
            </a:r>
          </a:p>
          <a:p>
            <a:endParaRPr lang="en-US" sz="3800" dirty="0" smtClean="0"/>
          </a:p>
          <a:p>
            <a:r>
              <a:rPr lang="en-US" sz="3800" dirty="0" smtClean="0"/>
              <a:t>The City uses fund accounting which is a way to separate activities by type.  In broad terms the City has three major types of activities– governmental, proprietary and capital projects.  Governmental activity, often called the Operating Budget, includes police, streets and park services and is what most people think of when they think of government (at least when they’re being kind). Property taxes are the main source of revenue funding the Operating Budget.</a:t>
            </a:r>
          </a:p>
          <a:p>
            <a:endParaRPr lang="en-US" sz="3800" dirty="0" smtClean="0"/>
          </a:p>
          <a:p>
            <a:pPr>
              <a:buNone/>
            </a:pPr>
            <a:endParaRPr lang="en-US" dirty="0"/>
          </a:p>
        </p:txBody>
      </p:sp>
    </p:spTree>
  </p:cSld>
  <p:clrMapOvr>
    <a:masterClrMapping/>
  </p:clrMapOvr>
  <p:transition spd="med">
    <p:sndAc>
      <p:stSnd>
        <p:snd r:embed="rId2" name="cashreg.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None/>
            </a:pPr>
            <a:r>
              <a:rPr lang="en-US" dirty="0" smtClean="0"/>
              <a:t> </a:t>
            </a:r>
          </a:p>
          <a:p>
            <a:pPr>
              <a:buNone/>
            </a:pPr>
            <a:r>
              <a:rPr lang="en-US" dirty="0"/>
              <a:t> </a:t>
            </a:r>
            <a:r>
              <a:rPr lang="en-US" dirty="0" smtClean="0"/>
              <a:t>   With the privatization of liquor, the mark ups that were on liquor were replaced as a state revenue source by license fees that are paid to the state by retailers and distributors. This impact was felt directly in the liquor profits.</a:t>
            </a:r>
          </a:p>
          <a:p>
            <a:pPr>
              <a:buNone/>
            </a:pPr>
            <a:endParaRPr lang="en-US" dirty="0"/>
          </a:p>
          <a:p>
            <a:pPr>
              <a:buNone/>
            </a:pPr>
            <a:r>
              <a:rPr lang="en-US" dirty="0" smtClean="0"/>
              <a:t>   2012 legislation was passed that diverted all the city and county liquor excise tax revenue to the </a:t>
            </a:r>
            <a:r>
              <a:rPr lang="en-US" b="1" dirty="0" smtClean="0"/>
              <a:t>State</a:t>
            </a:r>
            <a:r>
              <a:rPr lang="en-US" dirty="0" smtClean="0"/>
              <a:t> general fund for FY 2013. It also provided a for a permanent diversion of $2.5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pPr>
              <a:buNone/>
            </a:pPr>
            <a:r>
              <a:rPr lang="en-US" dirty="0" smtClean="0"/>
              <a:t>    million per quarter( $10 million per year)of city and county money from the liquor excise tax fund to the state general fund, effective 2014.</a:t>
            </a:r>
          </a:p>
          <a:p>
            <a:pPr>
              <a:buNone/>
            </a:pPr>
            <a:r>
              <a:rPr lang="en-US" dirty="0" smtClean="0"/>
              <a:t>    Since 80% of liquor excise tax is distributed to cities and 20% to counties, $2 million of this quarterly transfer comes out of city money and .5 million from the county money.</a:t>
            </a:r>
          </a:p>
          <a:p>
            <a:pPr>
              <a:buNone/>
            </a:pPr>
            <a:r>
              <a:rPr lang="en-US" dirty="0"/>
              <a:t>	</a:t>
            </a:r>
            <a:r>
              <a:rPr lang="en-US" dirty="0" smtClean="0"/>
              <a:t>2013-2015 State budget, passed by legislators contains a provision that increases their take of the money even more from 65% to 85% leaving cities and counties only a 17.5% share which is a 50% reduction in share revenue.</a:t>
            </a:r>
            <a:endParaRPr lang="en-US" dirty="0"/>
          </a:p>
        </p:txBody>
      </p:sp>
      <p:pic>
        <p:nvPicPr>
          <p:cNvPr id="4" name="Picture 4" descr="C:\Documents and Settings\Cindy Marbut\Local Settings\Temporary Internet Files\Content.IE5\SQK56UU7\MC900383524[1].wmf"/>
          <p:cNvPicPr>
            <a:picLocks noChangeAspect="1" noChangeArrowheads="1"/>
          </p:cNvPicPr>
          <p:nvPr/>
        </p:nvPicPr>
        <p:blipFill>
          <a:blip r:embed="rId2"/>
          <a:srcRect/>
          <a:stretch>
            <a:fillRect/>
          </a:stretch>
        </p:blipFill>
        <p:spPr bwMode="auto">
          <a:xfrm>
            <a:off x="7010400" y="5534382"/>
            <a:ext cx="1823314" cy="1323617"/>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10000"/>
          </a:bodyPr>
          <a:lstStyle/>
          <a:p>
            <a:pPr>
              <a:buNone/>
            </a:pPr>
            <a:r>
              <a:rPr lang="en-US" dirty="0" smtClean="0"/>
              <a:t>  </a:t>
            </a:r>
            <a:endParaRPr lang="en-US" dirty="0"/>
          </a:p>
          <a:p>
            <a:pPr>
              <a:buNone/>
            </a:pPr>
            <a:r>
              <a:rPr lang="en-US" dirty="0" smtClean="0"/>
              <a:t>    These 2 pieces of legislation are in conflict with each other. The jury is still out on how this will all work. </a:t>
            </a:r>
          </a:p>
          <a:p>
            <a:pPr>
              <a:buNone/>
            </a:pPr>
            <a:r>
              <a:rPr lang="en-US" dirty="0"/>
              <a:t> </a:t>
            </a:r>
            <a:r>
              <a:rPr lang="en-US" dirty="0" smtClean="0"/>
              <a:t>   AWC ( Association of WA. Cities) is lobbying hard on behalf of all the cities and counties in the State. They are working toward a resolution to resolve the differences and “put back revenue”. When there is a decision we will know.  </a:t>
            </a:r>
          </a:p>
          <a:p>
            <a:pPr>
              <a:buNone/>
            </a:pPr>
            <a:r>
              <a:rPr lang="en-US" dirty="0"/>
              <a:t>	</a:t>
            </a:r>
            <a:r>
              <a:rPr lang="en-US" dirty="0" smtClean="0"/>
              <a:t>As a result we will receive less revenue regardless of the outcome.  </a:t>
            </a:r>
          </a:p>
          <a:p>
            <a:pPr>
              <a:buNone/>
            </a:pPr>
            <a:r>
              <a:rPr lang="en-US" dirty="0"/>
              <a:t> </a:t>
            </a:r>
            <a:r>
              <a:rPr lang="en-US" dirty="0" smtClean="0"/>
              <a:t>   </a:t>
            </a:r>
            <a:r>
              <a:rPr lang="en-US" sz="2600" dirty="0" smtClean="0"/>
              <a:t>These funds are distributed to both the</a:t>
            </a:r>
          </a:p>
          <a:p>
            <a:pPr>
              <a:buNone/>
            </a:pPr>
            <a:r>
              <a:rPr lang="en-US" sz="2600" dirty="0"/>
              <a:t> </a:t>
            </a:r>
            <a:r>
              <a:rPr lang="en-US" sz="2600" dirty="0" smtClean="0"/>
              <a:t>    General Operating Fund and Streets and </a:t>
            </a:r>
          </a:p>
          <a:p>
            <a:pPr>
              <a:buNone/>
            </a:pPr>
            <a:r>
              <a:rPr lang="en-US" sz="2600" dirty="0"/>
              <a:t> </a:t>
            </a:r>
            <a:r>
              <a:rPr lang="en-US" sz="2600" dirty="0" smtClean="0"/>
              <a:t>    make up the difference in fund revenue. </a:t>
            </a:r>
          </a:p>
          <a:p>
            <a:pPr>
              <a:buNone/>
            </a:pPr>
            <a:endParaRPr lang="en-US" dirty="0"/>
          </a:p>
          <a:p>
            <a:pPr>
              <a:buNone/>
            </a:pPr>
            <a:endParaRPr lang="en-US" dirty="0" smtClean="0"/>
          </a:p>
          <a:p>
            <a:pPr>
              <a:buNone/>
            </a:pPr>
            <a:endParaRPr lang="en-US" dirty="0"/>
          </a:p>
        </p:txBody>
      </p:sp>
      <p:pic>
        <p:nvPicPr>
          <p:cNvPr id="5122" name="Picture 2" descr="C:\Documents and Settings\Cindy Marbut\Local Settings\Temporary Internet Files\Content.IE5\F46LWZGM\MC900056644[1].wmf"/>
          <p:cNvPicPr>
            <a:picLocks noChangeAspect="1" noChangeArrowheads="1"/>
          </p:cNvPicPr>
          <p:nvPr/>
        </p:nvPicPr>
        <p:blipFill>
          <a:blip r:embed="rId2"/>
          <a:srcRect/>
          <a:stretch>
            <a:fillRect/>
          </a:stretch>
        </p:blipFill>
        <p:spPr bwMode="auto">
          <a:xfrm>
            <a:off x="6705600" y="4724400"/>
            <a:ext cx="2209800" cy="19812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other revenue resources are available?</a:t>
            </a:r>
            <a:endParaRPr lang="en-US" dirty="0"/>
          </a:p>
        </p:txBody>
      </p:sp>
      <p:sp>
        <p:nvSpPr>
          <p:cNvPr id="3" name="Content Placeholder 2"/>
          <p:cNvSpPr>
            <a:spLocks noGrp="1"/>
          </p:cNvSpPr>
          <p:nvPr>
            <p:ph idx="1"/>
          </p:nvPr>
        </p:nvSpPr>
        <p:spPr/>
        <p:txBody>
          <a:bodyPr/>
          <a:lstStyle/>
          <a:p>
            <a:pPr>
              <a:buNone/>
            </a:pPr>
            <a:r>
              <a:rPr lang="en-US" dirty="0" smtClean="0"/>
              <a:t>   Additional components of revenue sources are even less of a guarantee:</a:t>
            </a:r>
          </a:p>
          <a:p>
            <a:r>
              <a:rPr lang="en-US" dirty="0" smtClean="0"/>
              <a:t>Charges for Services</a:t>
            </a:r>
          </a:p>
          <a:p>
            <a:r>
              <a:rPr lang="en-US" dirty="0" smtClean="0"/>
              <a:t>Licenses and Permits</a:t>
            </a:r>
          </a:p>
          <a:p>
            <a:r>
              <a:rPr lang="en-US" dirty="0" smtClean="0"/>
              <a:t>Fines and Forfeitures' </a:t>
            </a:r>
          </a:p>
          <a:p>
            <a:pPr>
              <a:buNone/>
            </a:pPr>
            <a:r>
              <a:rPr lang="en-US" b="1" dirty="0" smtClean="0"/>
              <a:t>    Charges for Services </a:t>
            </a:r>
            <a:r>
              <a:rPr lang="en-US" dirty="0" smtClean="0"/>
              <a:t>funds come from things like faxes, notary, rentals, copies etc. </a:t>
            </a:r>
            <a:endParaRPr lang="en-US" dirty="0"/>
          </a:p>
        </p:txBody>
      </p:sp>
      <p:pic>
        <p:nvPicPr>
          <p:cNvPr id="6146" name="Picture 2" descr="C:\Documents and Settings\Cindy Marbut\Local Settings\Temporary Internet Files\Content.IE5\J1U4H4UI\MC900363366[1].wmf"/>
          <p:cNvPicPr>
            <a:picLocks noChangeAspect="1" noChangeArrowheads="1"/>
          </p:cNvPicPr>
          <p:nvPr/>
        </p:nvPicPr>
        <p:blipFill>
          <a:blip r:embed="rId2"/>
          <a:srcRect/>
          <a:stretch>
            <a:fillRect/>
          </a:stretch>
        </p:blipFill>
        <p:spPr bwMode="auto">
          <a:xfrm>
            <a:off x="7086600" y="5027371"/>
            <a:ext cx="1827886" cy="1830629"/>
          </a:xfrm>
          <a:prstGeom prst="rect">
            <a:avLst/>
          </a:prstGeom>
          <a:noFill/>
        </p:spPr>
      </p:pic>
      <p:pic>
        <p:nvPicPr>
          <p:cNvPr id="6148" name="Picture 4" descr="C:\Documents and Settings\Cindy Marbut\Local Settings\Temporary Internet Files\Content.IE5\885KODSY\MC900015819[1].wmf"/>
          <p:cNvPicPr>
            <a:picLocks noChangeAspect="1" noChangeArrowheads="1"/>
          </p:cNvPicPr>
          <p:nvPr/>
        </p:nvPicPr>
        <p:blipFill>
          <a:blip r:embed="rId3"/>
          <a:srcRect/>
          <a:stretch>
            <a:fillRect/>
          </a:stretch>
        </p:blipFill>
        <p:spPr bwMode="auto">
          <a:xfrm>
            <a:off x="762000" y="5562600"/>
            <a:ext cx="913486" cy="913486"/>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lnSpcReduction="10000"/>
          </a:bodyPr>
          <a:lstStyle/>
          <a:p>
            <a:pPr>
              <a:buNone/>
            </a:pPr>
            <a:r>
              <a:rPr lang="en-US" dirty="0" smtClean="0"/>
              <a:t>   </a:t>
            </a:r>
            <a:r>
              <a:rPr lang="en-US" b="1" dirty="0" smtClean="0"/>
              <a:t>Licenses and Permits </a:t>
            </a:r>
            <a:r>
              <a:rPr lang="en-US" dirty="0" smtClean="0"/>
              <a:t>funds come from business licenses and building permits. While minor construction is on going in the Town, housing and major construction has come to a stop. This has a large impact on Streets and Parks since most of the funds collected benefit those areas.</a:t>
            </a:r>
          </a:p>
          <a:p>
            <a:pPr>
              <a:buNone/>
            </a:pPr>
            <a:endParaRPr lang="en-US" dirty="0"/>
          </a:p>
          <a:p>
            <a:pPr>
              <a:buNone/>
            </a:pPr>
            <a:r>
              <a:rPr lang="en-US" dirty="0" smtClean="0"/>
              <a:t> </a:t>
            </a:r>
          </a:p>
          <a:p>
            <a:pPr>
              <a:buNone/>
            </a:pPr>
            <a:r>
              <a:rPr lang="en-US" dirty="0"/>
              <a:t> </a:t>
            </a:r>
            <a:r>
              <a:rPr lang="en-US" dirty="0" smtClean="0"/>
              <a:t>   Business Licenses have been somewhat consistent revenue over the last couple of years. The challenge is keeping business’ here and doing business. Other side is catching those who are doing business in the Town with out a license/permit. </a:t>
            </a:r>
            <a:endParaRPr lang="en-US" dirty="0"/>
          </a:p>
        </p:txBody>
      </p:sp>
      <p:pic>
        <p:nvPicPr>
          <p:cNvPr id="7171" name="Picture 3" descr="C:\Documents and Settings\Cindy Marbut\Local Settings\Temporary Internet Files\Content.IE5\SQK56UU7\MC900431525[1].png"/>
          <p:cNvPicPr>
            <a:picLocks noChangeAspect="1" noChangeArrowheads="1"/>
          </p:cNvPicPr>
          <p:nvPr/>
        </p:nvPicPr>
        <p:blipFill>
          <a:blip r:embed="rId3"/>
          <a:srcRect/>
          <a:stretch>
            <a:fillRect/>
          </a:stretch>
        </p:blipFill>
        <p:spPr bwMode="auto">
          <a:xfrm>
            <a:off x="3505200" y="2743200"/>
            <a:ext cx="1524000" cy="1371466"/>
          </a:xfrm>
          <a:prstGeom prst="rect">
            <a:avLst/>
          </a:prstGeom>
          <a:noFill/>
        </p:spPr>
      </p:pic>
      <p:pic>
        <p:nvPicPr>
          <p:cNvPr id="7172" name="Picture 4" descr="C:\Documents and Settings\Cindy Marbut\Local Settings\Temporary Internet Files\Content.IE5\F46LWZGM\MC900432556[1].png"/>
          <p:cNvPicPr>
            <a:picLocks noChangeAspect="1" noChangeArrowheads="1"/>
          </p:cNvPicPr>
          <p:nvPr/>
        </p:nvPicPr>
        <p:blipFill>
          <a:blip r:embed="rId4"/>
          <a:srcRect/>
          <a:stretch>
            <a:fillRect/>
          </a:stretch>
        </p:blipFill>
        <p:spPr bwMode="auto">
          <a:xfrm>
            <a:off x="6019800" y="2743200"/>
            <a:ext cx="2285714" cy="1219200"/>
          </a:xfrm>
          <a:prstGeom prst="rect">
            <a:avLst/>
          </a:prstGeom>
          <a:noFill/>
        </p:spPr>
      </p:pic>
      <p:pic>
        <p:nvPicPr>
          <p:cNvPr id="7174" name="Picture 6" descr="C:\Program Files\Microsoft Office\MEDIA\CAGCAT10\j0199727.wmf"/>
          <p:cNvPicPr>
            <a:picLocks noChangeAspect="1" noChangeArrowheads="1"/>
          </p:cNvPicPr>
          <p:nvPr/>
        </p:nvPicPr>
        <p:blipFill>
          <a:blip r:embed="rId5"/>
          <a:srcRect/>
          <a:stretch>
            <a:fillRect/>
          </a:stretch>
        </p:blipFill>
        <p:spPr bwMode="auto">
          <a:xfrm>
            <a:off x="990600" y="2895601"/>
            <a:ext cx="1769364" cy="990600"/>
          </a:xfrm>
          <a:prstGeom prst="rect">
            <a:avLst/>
          </a:prstGeom>
          <a:noFill/>
        </p:spPr>
      </p:pic>
    </p:spTree>
  </p:cSld>
  <p:clrMapOvr>
    <a:masterClrMapping/>
  </p:clrMapOvr>
  <p:transition spd="med">
    <p:sndAc>
      <p:stSnd>
        <p:snd r:embed="rId2" name="hammer.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b="1" dirty="0" smtClean="0"/>
              <a:t>    Fines and Forfeitures </a:t>
            </a:r>
            <a:r>
              <a:rPr lang="en-US" dirty="0" smtClean="0"/>
              <a:t>funds come from the Criminal Justice funds that are allocated to the Town.  These come from criminals who are fined and must pay restitution. Again based on per capita. We only receive 68% of total fine/restitution and the remaining 32% goes to the state. In addition 1.75% of the local portion must be remitted to the county for crime victims and witness programs. (</a:t>
            </a:r>
            <a:r>
              <a:rPr lang="en-US" sz="2800" i="1" dirty="0" smtClean="0"/>
              <a:t>NOTE: all money received from DUI are remitted to the state not locally). </a:t>
            </a:r>
            <a:endParaRPr lang="en-US" dirty="0" smtClean="0"/>
          </a:p>
          <a:p>
            <a:pPr>
              <a:buNone/>
            </a:pPr>
            <a:r>
              <a:rPr lang="en-US" b="1" dirty="0"/>
              <a:t>	</a:t>
            </a:r>
            <a:r>
              <a:rPr lang="en-US" sz="2400" b="1" dirty="0" smtClean="0"/>
              <a:t>Some of the funds also come from local </a:t>
            </a:r>
          </a:p>
          <a:p>
            <a:pPr>
              <a:buNone/>
            </a:pPr>
            <a:r>
              <a:rPr lang="en-US" sz="2400" b="1" dirty="0"/>
              <a:t> </a:t>
            </a:r>
            <a:r>
              <a:rPr lang="en-US" sz="2400" b="1" dirty="0" smtClean="0"/>
              <a:t>     fines such as animals at large, no pet license </a:t>
            </a:r>
          </a:p>
          <a:p>
            <a:pPr>
              <a:buNone/>
            </a:pPr>
            <a:r>
              <a:rPr lang="en-US" sz="2400" b="1" dirty="0"/>
              <a:t> </a:t>
            </a:r>
            <a:r>
              <a:rPr lang="en-US" sz="2400" b="1" dirty="0" smtClean="0"/>
              <a:t>     but we have to catch them and then find </a:t>
            </a:r>
          </a:p>
          <a:p>
            <a:pPr>
              <a:buNone/>
            </a:pPr>
            <a:r>
              <a:rPr lang="en-US" sz="2400" b="1" dirty="0"/>
              <a:t> </a:t>
            </a:r>
            <a:r>
              <a:rPr lang="en-US" sz="2400" b="1" dirty="0" smtClean="0"/>
              <a:t>     the owners and hope they pay. IF not it is</a:t>
            </a:r>
          </a:p>
          <a:p>
            <a:pPr>
              <a:buNone/>
            </a:pPr>
            <a:r>
              <a:rPr lang="en-US" sz="2400" b="1" dirty="0"/>
              <a:t>	</a:t>
            </a:r>
            <a:r>
              <a:rPr lang="en-US" sz="2400" b="1" dirty="0" smtClean="0"/>
              <a:t>a charge to the town to have animal control</a:t>
            </a:r>
          </a:p>
          <a:p>
            <a:pPr>
              <a:buNone/>
            </a:pPr>
            <a:r>
              <a:rPr lang="en-US" sz="2400" b="1" dirty="0"/>
              <a:t> </a:t>
            </a:r>
            <a:r>
              <a:rPr lang="en-US" sz="2400" b="1" dirty="0" smtClean="0"/>
              <a:t>     pick up the animals and only if the owners </a:t>
            </a:r>
          </a:p>
          <a:p>
            <a:pPr>
              <a:buNone/>
            </a:pPr>
            <a:r>
              <a:rPr lang="en-US" sz="2400" b="1" dirty="0"/>
              <a:t> </a:t>
            </a:r>
            <a:r>
              <a:rPr lang="en-US" sz="2400" b="1" dirty="0" smtClean="0"/>
              <a:t>     retrieve their pet do we collect funds.  </a:t>
            </a:r>
          </a:p>
          <a:p>
            <a:pPr>
              <a:buNone/>
            </a:pPr>
            <a:r>
              <a:rPr lang="en-US" sz="2400" b="1" dirty="0"/>
              <a:t> </a:t>
            </a:r>
            <a:r>
              <a:rPr lang="en-US" sz="2400" b="1" dirty="0" smtClean="0"/>
              <a:t>     We have limited animal control services</a:t>
            </a:r>
            <a:r>
              <a:rPr lang="en-US" sz="2400" dirty="0" smtClean="0"/>
              <a:t>.  </a:t>
            </a:r>
            <a:endParaRPr lang="en-US" sz="2400" b="1" dirty="0"/>
          </a:p>
        </p:txBody>
      </p:sp>
      <p:pic>
        <p:nvPicPr>
          <p:cNvPr id="8197" name="Picture 5" descr="C:\Documents and Settings\Cindy Marbut\Local Settings\Temporary Internet Files\Content.IE5\SQK56UU7\MP900431018[1].jpg"/>
          <p:cNvPicPr>
            <a:picLocks noChangeAspect="1" noChangeArrowheads="1"/>
          </p:cNvPicPr>
          <p:nvPr/>
        </p:nvPicPr>
        <p:blipFill>
          <a:blip r:embed="rId2" cstate="print"/>
          <a:srcRect/>
          <a:stretch>
            <a:fillRect/>
          </a:stretch>
        </p:blipFill>
        <p:spPr bwMode="auto">
          <a:xfrm>
            <a:off x="6019800" y="4114800"/>
            <a:ext cx="3124200" cy="27432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Storm Water Fees</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buNone/>
            </a:pPr>
            <a:r>
              <a:rPr lang="en-US" dirty="0" smtClean="0"/>
              <a:t>   </a:t>
            </a:r>
          </a:p>
          <a:p>
            <a:pPr>
              <a:buNone/>
            </a:pPr>
            <a:r>
              <a:rPr lang="en-US" dirty="0"/>
              <a:t> </a:t>
            </a:r>
            <a:r>
              <a:rPr lang="en-US" dirty="0" smtClean="0"/>
              <a:t>   Yacolt residents pay storm water fees that are realized on their monthly Clark Public Utility Bills. While this is a source of revenue it has restrictions as indicated above in Basic Accounting. This is a separate fund that has limitations on expenses that can be charged to it. Examples: drainage, soil and water conservation, engineering plans and studies. These are </a:t>
            </a:r>
            <a:r>
              <a:rPr lang="en-US" b="1" dirty="0" smtClean="0"/>
              <a:t>NOT</a:t>
            </a:r>
            <a:r>
              <a:rPr lang="en-US" dirty="0" smtClean="0"/>
              <a:t> funds that can be used in General Operations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Sales/ Use Taxes</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a:buNone/>
            </a:pPr>
            <a:r>
              <a:rPr lang="en-US" dirty="0" smtClean="0"/>
              <a:t>    These are taxes that are collected from retail sales, internet based sales and other types of business that charge sales tax. Revenue from these sources are dependant on Sales. Having a town with few business’ does not afford a lot of revenue from this source. </a:t>
            </a:r>
          </a:p>
          <a:p>
            <a:pPr>
              <a:buNone/>
            </a:pPr>
            <a:r>
              <a:rPr lang="en-US" dirty="0" smtClean="0"/>
              <a:t>	Additionally there are taxes that are collected from telephone use, cable and other utilities. </a:t>
            </a:r>
          </a:p>
          <a:p>
            <a:pPr>
              <a:buNone/>
            </a:pPr>
            <a:r>
              <a:rPr lang="en-US" dirty="0" smtClean="0"/>
              <a:t>	All of these types of taxes are allocated to General  Operations to fill in where there is no property tax allocation.( Remember only 30% of property tax dollars go to the General Fund)  They are based off of per capita/% calculations through the State Treasurer.</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REET/ Real Estate Excise Tax</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    </a:t>
            </a:r>
          </a:p>
          <a:p>
            <a:pPr>
              <a:buNone/>
            </a:pPr>
            <a:r>
              <a:rPr lang="en-US" dirty="0" smtClean="0"/>
              <a:t>   These are tax revenues that are distributed from the State Treasurer. These are treated much like Storm Water. They have restrictions on how they are spent. They are not for general operations or for administration costs, however 1% can be used for administrative costs in the Street Fund currently. This of course is subject to change with the State Legislative Authority.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0" y="0"/>
            <a:ext cx="9144000" cy="6858000"/>
          </a:xfrm>
        </p:spPr>
        <p:txBody>
          <a:bodyPr>
            <a:normAutofit fontScale="92500" lnSpcReduction="20000"/>
          </a:bodyPr>
          <a:lstStyle/>
          <a:p>
            <a:r>
              <a:rPr lang="en-US" b="1" dirty="0"/>
              <a:t>Why Government is not Like a Business</a:t>
            </a:r>
          </a:p>
          <a:p>
            <a:r>
              <a:rPr lang="en-US" dirty="0"/>
              <a:t>It’s popular these days to ask why government can’t be more like </a:t>
            </a:r>
            <a:r>
              <a:rPr lang="en-US" dirty="0" smtClean="0"/>
              <a:t>a business. Although </a:t>
            </a:r>
            <a:r>
              <a:rPr lang="en-US" dirty="0"/>
              <a:t>there are some parts of government that act like a business, </a:t>
            </a:r>
            <a:r>
              <a:rPr lang="en-US" dirty="0" smtClean="0"/>
              <a:t>the construct </a:t>
            </a:r>
            <a:r>
              <a:rPr lang="en-US" dirty="0"/>
              <a:t>of government is the opposite of business in some important ways</a:t>
            </a:r>
            <a:r>
              <a:rPr lang="en-US" dirty="0" smtClean="0"/>
              <a:t>. Let’s </a:t>
            </a:r>
            <a:r>
              <a:rPr lang="en-US" dirty="0"/>
              <a:t>start with a central proposition.  </a:t>
            </a:r>
          </a:p>
          <a:p>
            <a:r>
              <a:rPr lang="en-US" dirty="0"/>
              <a:t>Government is often criticized for it’s for “tax and spend</a:t>
            </a:r>
            <a:r>
              <a:rPr lang="en-US" dirty="0" smtClean="0"/>
              <a:t>” policies</a:t>
            </a:r>
            <a:r>
              <a:rPr lang="en-US" dirty="0"/>
              <a:t>; however that is the </a:t>
            </a:r>
            <a:r>
              <a:rPr lang="en-US" b="1" i="1" dirty="0"/>
              <a:t>foundation</a:t>
            </a:r>
            <a:r>
              <a:rPr lang="en-US" dirty="0"/>
              <a:t> of government.  The revenue has to come first, nothing can happen without it. </a:t>
            </a:r>
          </a:p>
          <a:p>
            <a:r>
              <a:rPr lang="en-US" dirty="0"/>
              <a:t>In business</a:t>
            </a:r>
            <a:r>
              <a:rPr lang="en-US" dirty="0" smtClean="0"/>
              <a:t>, as </a:t>
            </a:r>
            <a:r>
              <a:rPr lang="en-US" dirty="0"/>
              <a:t>the saying goes, “You have to spend money to make money.”  So for business it’s opposite of the government. In business, you incur expenses first in the hope of making money later. </a:t>
            </a:r>
          </a:p>
          <a:p>
            <a:r>
              <a:rPr lang="en-US" dirty="0"/>
              <a:t>The table below </a:t>
            </a:r>
            <a:r>
              <a:rPr lang="en-US" dirty="0" smtClean="0"/>
              <a:t>highlights some </a:t>
            </a:r>
            <a:r>
              <a:rPr lang="en-US" dirty="0"/>
              <a:t>of the ways in which government and business are different</a:t>
            </a:r>
          </a:p>
          <a:p>
            <a:pPr algn="ct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lstStyle/>
          <a:p>
            <a:r>
              <a:rPr lang="en-US" dirty="0" smtClean="0"/>
              <a:t>Proprietary activity includes utility services – storm water, cemetery and it is funded through user fees.  </a:t>
            </a:r>
            <a:r>
              <a:rPr lang="en-US" b="1" i="1" dirty="0" smtClean="0"/>
              <a:t>By law we cannot use your water and sewer fees to support general government and the operating budget.</a:t>
            </a:r>
          </a:p>
          <a:p>
            <a:endParaRPr lang="en-US" dirty="0" smtClean="0"/>
          </a:p>
          <a:p>
            <a:r>
              <a:rPr lang="en-US" dirty="0" smtClean="0"/>
              <a:t>Capital Projects are the last major type of activity.  As the name implies these are construction projects which can be governmental or proprietary in nature depending on the project.  These are usually funded by major grants.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vs. Business</a:t>
            </a:r>
            <a:endParaRPr lang="en-US" dirty="0"/>
          </a:p>
        </p:txBody>
      </p:sp>
      <p:graphicFrame>
        <p:nvGraphicFramePr>
          <p:cNvPr id="4" name="Content Placeholder 3"/>
          <p:cNvGraphicFramePr>
            <a:graphicFrameLocks noGrp="1"/>
          </p:cNvGraphicFramePr>
          <p:nvPr>
            <p:ph idx="1"/>
          </p:nvPr>
        </p:nvGraphicFramePr>
        <p:xfrm>
          <a:off x="457200" y="1600200"/>
          <a:ext cx="8229600" cy="4216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r>
                        <a:rPr lang="en-US" dirty="0" smtClean="0"/>
                        <a:t>      Government</a:t>
                      </a:r>
                      <a:endParaRPr lang="en-US" dirty="0"/>
                    </a:p>
                  </a:txBody>
                  <a:tcPr/>
                </a:tc>
                <a:tc>
                  <a:txBody>
                    <a:bodyPr/>
                    <a:lstStyle/>
                    <a:p>
                      <a:r>
                        <a:rPr lang="en-US" dirty="0" smtClean="0"/>
                        <a:t>         Business</a:t>
                      </a:r>
                      <a:endParaRPr lang="en-US" dirty="0"/>
                    </a:p>
                  </a:txBody>
                  <a:tcPr/>
                </a:tc>
              </a:tr>
              <a:tr h="370840">
                <a:tc>
                  <a:txBody>
                    <a:bodyPr/>
                    <a:lstStyle/>
                    <a:p>
                      <a:r>
                        <a:rPr lang="en-US" dirty="0" smtClean="0"/>
                        <a:t>Business Cycle</a:t>
                      </a:r>
                    </a:p>
                  </a:txBody>
                  <a:tcPr/>
                </a:tc>
                <a:tc>
                  <a:txBody>
                    <a:bodyPr/>
                    <a:lstStyle/>
                    <a:p>
                      <a:pPr marL="0" marR="0">
                        <a:lnSpc>
                          <a:spcPct val="115000"/>
                        </a:lnSpc>
                        <a:spcBef>
                          <a:spcPts val="0"/>
                        </a:spcBef>
                        <a:spcAft>
                          <a:spcPts val="0"/>
                        </a:spcAft>
                      </a:pPr>
                      <a:r>
                        <a:rPr lang="en-US" sz="2000" dirty="0" smtClean="0">
                          <a:latin typeface="Calibri"/>
                          <a:ea typeface="Times New Roman"/>
                          <a:cs typeface="Times New Roman"/>
                        </a:rPr>
                        <a:t>Tax</a:t>
                      </a:r>
                      <a:r>
                        <a:rPr lang="en-US" sz="2000" baseline="0" dirty="0" smtClean="0">
                          <a:latin typeface="Calibri"/>
                          <a:ea typeface="Times New Roman"/>
                          <a:cs typeface="Times New Roman"/>
                        </a:rPr>
                        <a:t> </a:t>
                      </a:r>
                      <a:r>
                        <a:rPr lang="en-US" sz="2000" dirty="0" smtClean="0">
                          <a:latin typeface="Calibri"/>
                          <a:ea typeface="Times New Roman"/>
                          <a:cs typeface="Times New Roman"/>
                        </a:rPr>
                        <a:t>and </a:t>
                      </a:r>
                      <a:r>
                        <a:rPr lang="en-US" sz="2000" dirty="0">
                          <a:latin typeface="Calibri"/>
                          <a:ea typeface="Times New Roman"/>
                          <a:cs typeface="Times New Roman"/>
                        </a:rPr>
                        <a:t>then spend.</a:t>
                      </a:r>
                    </a:p>
                  </a:txBody>
                  <a:tcPr marL="68580" marR="68580" marT="0" marB="0"/>
                </a:tc>
                <a:tc>
                  <a:txBody>
                    <a:bodyPr/>
                    <a:lstStyle/>
                    <a:p>
                      <a:r>
                        <a:rPr lang="en-US" sz="1800" kern="1200" dirty="0" smtClean="0">
                          <a:solidFill>
                            <a:schemeClr val="dk1"/>
                          </a:solidFill>
                          <a:latin typeface="+mn-lt"/>
                          <a:ea typeface="+mn-ea"/>
                          <a:cs typeface="+mn-cs"/>
                        </a:rPr>
                        <a:t>Spend and then earn revenue.</a:t>
                      </a:r>
                      <a:endParaRPr lang="en-US" dirty="0"/>
                    </a:p>
                  </a:txBody>
                  <a:tcPr/>
                </a:tc>
              </a:tr>
              <a:tr h="370840">
                <a:tc>
                  <a:txBody>
                    <a:bodyPr/>
                    <a:lstStyle/>
                    <a:p>
                      <a:r>
                        <a:rPr lang="en-US" dirty="0" smtClean="0"/>
                        <a:t>Intent</a:t>
                      </a:r>
                      <a:endParaRPr lang="en-US" dirty="0"/>
                    </a:p>
                  </a:txBody>
                  <a:tcPr/>
                </a:tc>
                <a:tc>
                  <a:txBody>
                    <a:bodyPr/>
                    <a:lstStyle/>
                    <a:p>
                      <a:r>
                        <a:rPr lang="en-US" sz="1800" kern="1200" dirty="0" smtClean="0">
                          <a:solidFill>
                            <a:schemeClr val="dk1"/>
                          </a:solidFill>
                          <a:latin typeface="+mn-lt"/>
                          <a:ea typeface="+mn-ea"/>
                          <a:cs typeface="+mn-cs"/>
                        </a:rPr>
                        <a:t>Provide service by maximizing spending on clients.</a:t>
                      </a:r>
                      <a:endParaRPr lang="en-US" dirty="0"/>
                    </a:p>
                  </a:txBody>
                  <a:tcPr/>
                </a:tc>
                <a:tc>
                  <a:txBody>
                    <a:bodyPr/>
                    <a:lstStyle/>
                    <a:p>
                      <a:r>
                        <a:rPr lang="en-US" sz="1800" kern="1200" dirty="0" smtClean="0">
                          <a:solidFill>
                            <a:schemeClr val="dk1"/>
                          </a:solidFill>
                          <a:latin typeface="+mn-lt"/>
                          <a:ea typeface="+mn-ea"/>
                          <a:cs typeface="+mn-cs"/>
                        </a:rPr>
                        <a:t>Earn profits by minimizing spending on goods and services sold clients.</a:t>
                      </a:r>
                      <a:endParaRPr lang="en-US" dirty="0"/>
                    </a:p>
                  </a:txBody>
                  <a:tcPr/>
                </a:tc>
              </a:tr>
              <a:tr h="370840">
                <a:tc>
                  <a:txBody>
                    <a:bodyPr/>
                    <a:lstStyle/>
                    <a:p>
                      <a:r>
                        <a:rPr lang="en-US" dirty="0" smtClean="0"/>
                        <a:t>Payroll</a:t>
                      </a:r>
                      <a:endParaRPr lang="en-US" dirty="0"/>
                    </a:p>
                  </a:txBody>
                  <a:tcPr/>
                </a:tc>
                <a:tc>
                  <a:txBody>
                    <a:bodyPr/>
                    <a:lstStyle/>
                    <a:p>
                      <a:r>
                        <a:rPr lang="en-US" sz="1800" kern="1200" dirty="0" smtClean="0">
                          <a:solidFill>
                            <a:schemeClr val="dk1"/>
                          </a:solidFill>
                          <a:latin typeface="+mn-lt"/>
                          <a:ea typeface="+mn-ea"/>
                          <a:cs typeface="+mn-cs"/>
                        </a:rPr>
                        <a:t>Maximize worker’s pay.</a:t>
                      </a:r>
                      <a:endParaRPr lang="en-US" dirty="0"/>
                    </a:p>
                  </a:txBody>
                  <a:tcPr/>
                </a:tc>
                <a:tc>
                  <a:txBody>
                    <a:bodyPr/>
                    <a:lstStyle/>
                    <a:p>
                      <a:r>
                        <a:rPr lang="en-US" sz="1800" kern="1200" dirty="0" smtClean="0">
                          <a:solidFill>
                            <a:schemeClr val="dk1"/>
                          </a:solidFill>
                          <a:latin typeface="+mn-lt"/>
                          <a:ea typeface="+mn-ea"/>
                          <a:cs typeface="+mn-cs"/>
                        </a:rPr>
                        <a:t>Minimize worker’s pay.</a:t>
                      </a:r>
                      <a:endParaRPr lang="en-US" dirty="0"/>
                    </a:p>
                  </a:txBody>
                  <a:tcPr/>
                </a:tc>
              </a:tr>
              <a:tr h="370840">
                <a:tc>
                  <a:txBody>
                    <a:bodyPr/>
                    <a:lstStyle/>
                    <a:p>
                      <a:r>
                        <a:rPr lang="en-US" dirty="0" smtClean="0"/>
                        <a:t>Budgeting </a:t>
                      </a:r>
                      <a:endParaRPr lang="en-US" dirty="0"/>
                    </a:p>
                  </a:txBody>
                  <a:tcPr/>
                </a:tc>
                <a:tc>
                  <a:txBody>
                    <a:bodyPr/>
                    <a:lstStyle/>
                    <a:p>
                      <a:r>
                        <a:rPr lang="en-US" sz="1800" kern="1200" dirty="0" smtClean="0">
                          <a:solidFill>
                            <a:schemeClr val="dk1"/>
                          </a:solidFill>
                          <a:latin typeface="+mn-lt"/>
                          <a:ea typeface="+mn-ea"/>
                          <a:cs typeface="+mn-cs"/>
                        </a:rPr>
                        <a:t>Maximize services up to revenue available.</a:t>
                      </a:r>
                      <a:endParaRPr lang="en-US" dirty="0"/>
                    </a:p>
                  </a:txBody>
                  <a:tcPr/>
                </a:tc>
                <a:tc>
                  <a:txBody>
                    <a:bodyPr/>
                    <a:lstStyle/>
                    <a:p>
                      <a:r>
                        <a:rPr lang="en-US" sz="1800" kern="1200" dirty="0" smtClean="0">
                          <a:solidFill>
                            <a:schemeClr val="dk1"/>
                          </a:solidFill>
                          <a:latin typeface="+mn-lt"/>
                          <a:ea typeface="+mn-ea"/>
                          <a:cs typeface="+mn-cs"/>
                        </a:rPr>
                        <a:t>Minimize costs under revenue available.</a:t>
                      </a:r>
                      <a:endParaRPr lang="en-US" dirty="0"/>
                    </a:p>
                  </a:txBody>
                  <a:tcPr/>
                </a:tc>
              </a:tr>
              <a:tr h="370840">
                <a:tc>
                  <a:txBody>
                    <a:bodyPr/>
                    <a:lstStyle/>
                    <a:p>
                      <a:r>
                        <a:rPr lang="en-US" dirty="0" smtClean="0"/>
                        <a:t>Communication</a:t>
                      </a:r>
                      <a:endParaRPr lang="en-US" dirty="0"/>
                    </a:p>
                  </a:txBody>
                  <a:tcPr/>
                </a:tc>
                <a:tc>
                  <a:txBody>
                    <a:bodyPr/>
                    <a:lstStyle/>
                    <a:p>
                      <a:r>
                        <a:rPr lang="en-US" sz="1800" kern="1200" dirty="0" smtClean="0">
                          <a:solidFill>
                            <a:schemeClr val="dk1"/>
                          </a:solidFill>
                          <a:latin typeface="+mn-lt"/>
                          <a:ea typeface="+mn-ea"/>
                          <a:cs typeface="+mn-cs"/>
                        </a:rPr>
                        <a:t>Principals make decisions in public.</a:t>
                      </a:r>
                      <a:endParaRPr lang="en-US" dirty="0"/>
                    </a:p>
                  </a:txBody>
                  <a:tcPr/>
                </a:tc>
                <a:tc>
                  <a:txBody>
                    <a:bodyPr/>
                    <a:lstStyle/>
                    <a:p>
                      <a:r>
                        <a:rPr lang="en-US" sz="1800" kern="1200" dirty="0" smtClean="0">
                          <a:solidFill>
                            <a:schemeClr val="dk1"/>
                          </a:solidFill>
                          <a:latin typeface="+mn-lt"/>
                          <a:ea typeface="+mn-ea"/>
                          <a:cs typeface="+mn-cs"/>
                        </a:rPr>
                        <a:t>Principals make decisions in  private.</a:t>
                      </a:r>
                      <a:endParaRPr lang="en-US" dirty="0"/>
                    </a:p>
                  </a:txBody>
                  <a:tcPr/>
                </a:tc>
              </a:tr>
              <a:tr h="370840">
                <a:tc>
                  <a:txBody>
                    <a:bodyPr/>
                    <a:lstStyle/>
                    <a:p>
                      <a:r>
                        <a:rPr lang="en-US" dirty="0" smtClean="0"/>
                        <a:t>Mobility</a:t>
                      </a:r>
                      <a:endParaRPr lang="en-US" dirty="0"/>
                    </a:p>
                  </a:txBody>
                  <a:tcPr/>
                </a:tc>
                <a:tc>
                  <a:txBody>
                    <a:bodyPr/>
                    <a:lstStyle/>
                    <a:p>
                      <a:r>
                        <a:rPr lang="en-US" sz="1800" kern="1200" dirty="0" smtClean="0">
                          <a:solidFill>
                            <a:schemeClr val="dk1"/>
                          </a:solidFill>
                          <a:latin typeface="+mn-lt"/>
                          <a:ea typeface="+mn-ea"/>
                          <a:cs typeface="+mn-cs"/>
                        </a:rPr>
                        <a:t>Governments can’t relocate.</a:t>
                      </a:r>
                      <a:endParaRPr lang="en-US" dirty="0"/>
                    </a:p>
                  </a:txBody>
                  <a:tcPr/>
                </a:tc>
                <a:tc>
                  <a:txBody>
                    <a:bodyPr/>
                    <a:lstStyle/>
                    <a:p>
                      <a:r>
                        <a:rPr lang="en-US" sz="1800" kern="1200" dirty="0" smtClean="0">
                          <a:solidFill>
                            <a:schemeClr val="dk1"/>
                          </a:solidFill>
                          <a:latin typeface="+mn-lt"/>
                          <a:ea typeface="+mn-ea"/>
                          <a:cs typeface="+mn-cs"/>
                        </a:rPr>
                        <a:t>Businesses can relocate.</a:t>
                      </a:r>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Challenges</a:t>
            </a:r>
            <a:endParaRPr lang="en-US" dirty="0"/>
          </a:p>
        </p:txBody>
      </p:sp>
      <p:sp>
        <p:nvSpPr>
          <p:cNvPr id="3" name="Content Placeholder 2"/>
          <p:cNvSpPr>
            <a:spLocks noGrp="1"/>
          </p:cNvSpPr>
          <p:nvPr>
            <p:ph idx="1"/>
          </p:nvPr>
        </p:nvSpPr>
        <p:spPr>
          <a:xfrm>
            <a:off x="457200" y="1143000"/>
            <a:ext cx="8229600" cy="5181600"/>
          </a:xfrm>
        </p:spPr>
        <p:txBody>
          <a:bodyPr>
            <a:normAutofit fontScale="25000" lnSpcReduction="20000"/>
          </a:bodyPr>
          <a:lstStyle/>
          <a:p>
            <a:pPr>
              <a:buNone/>
            </a:pPr>
            <a:r>
              <a:rPr lang="en-US" dirty="0" smtClean="0"/>
              <a:t>     </a:t>
            </a:r>
          </a:p>
          <a:p>
            <a:pPr>
              <a:buNone/>
            </a:pPr>
            <a:r>
              <a:rPr lang="en-US" dirty="0" smtClean="0"/>
              <a:t>	</a:t>
            </a:r>
            <a:r>
              <a:rPr lang="en-US" sz="7200" dirty="0" smtClean="0"/>
              <a:t>With the purchase of a new park comes all the maintenance and general operating expenses. Vandalism is on the rise in our existing park creating more costs.  </a:t>
            </a:r>
          </a:p>
          <a:p>
            <a:pPr>
              <a:buNone/>
            </a:pPr>
            <a:endParaRPr lang="en-US" sz="7200" dirty="0" smtClean="0"/>
          </a:p>
          <a:p>
            <a:pPr>
              <a:buNone/>
            </a:pPr>
            <a:r>
              <a:rPr lang="en-US" sz="7200" dirty="0" smtClean="0"/>
              <a:t>	2014 there will be less grant options and the ones that are available will be very competitive requiring more expertise in writing. </a:t>
            </a:r>
          </a:p>
          <a:p>
            <a:pPr>
              <a:buNone/>
            </a:pPr>
            <a:endParaRPr lang="en-US" sz="7200" dirty="0" smtClean="0"/>
          </a:p>
          <a:p>
            <a:pPr>
              <a:buNone/>
            </a:pPr>
            <a:r>
              <a:rPr lang="en-US" sz="7200" dirty="0" smtClean="0"/>
              <a:t>	Transportation Improvement Board has no funding for 2014/2015</a:t>
            </a:r>
          </a:p>
          <a:p>
            <a:pPr>
              <a:buNone/>
            </a:pPr>
            <a:r>
              <a:rPr lang="en-US" sz="7200" dirty="0" smtClean="0"/>
              <a:t>	</a:t>
            </a:r>
          </a:p>
          <a:p>
            <a:pPr>
              <a:buNone/>
            </a:pPr>
            <a:r>
              <a:rPr lang="en-US" sz="7200" dirty="0" smtClean="0"/>
              <a:t>	Inflation rate 3% annually/ Can only increase property tax 1% /banked capacity</a:t>
            </a:r>
          </a:p>
          <a:p>
            <a:pPr>
              <a:buNone/>
            </a:pPr>
            <a:endParaRPr lang="en-US" sz="7200" dirty="0" smtClean="0"/>
          </a:p>
          <a:p>
            <a:pPr>
              <a:buNone/>
            </a:pPr>
            <a:r>
              <a:rPr lang="en-US" sz="7200" dirty="0" smtClean="0"/>
              <a:t>	State Share Funding  decreases without intervention from Legislators 2014-2016</a:t>
            </a:r>
          </a:p>
          <a:p>
            <a:pPr>
              <a:buNone/>
            </a:pPr>
            <a:r>
              <a:rPr lang="en-US" sz="7200" dirty="0" smtClean="0"/>
              <a:t>	</a:t>
            </a:r>
          </a:p>
          <a:p>
            <a:pPr>
              <a:buNone/>
            </a:pPr>
            <a:r>
              <a:rPr lang="en-US" sz="7200" dirty="0" smtClean="0"/>
              <a:t>	Limited amount of Sales Tax Revenue  / No new Business planned for 2014</a:t>
            </a:r>
          </a:p>
          <a:p>
            <a:pPr>
              <a:buNone/>
            </a:pPr>
            <a:r>
              <a:rPr lang="en-US" sz="7200" dirty="0" smtClean="0"/>
              <a:t>	</a:t>
            </a:r>
          </a:p>
          <a:p>
            <a:pPr>
              <a:buNone/>
            </a:pPr>
            <a:r>
              <a:rPr lang="en-US" sz="7200" dirty="0" smtClean="0"/>
              <a:t>	Workers Compensation Costs increase by 2.5% for 2014</a:t>
            </a:r>
          </a:p>
          <a:p>
            <a:pPr>
              <a:buNone/>
            </a:pPr>
            <a:endParaRPr lang="en-US" sz="7200" dirty="0" smtClean="0"/>
          </a:p>
          <a:p>
            <a:pPr>
              <a:buNone/>
            </a:pPr>
            <a:r>
              <a:rPr lang="en-US" sz="7200" dirty="0" smtClean="0"/>
              <a:t>	No new construction to add to Impact Fees for Park / Recreation maintenance</a:t>
            </a:r>
          </a:p>
          <a:p>
            <a:pPr>
              <a:buNone/>
            </a:pPr>
            <a:r>
              <a:rPr lang="en-US" sz="7200" dirty="0" smtClean="0"/>
              <a:t>	</a:t>
            </a:r>
          </a:p>
          <a:p>
            <a:pPr>
              <a:buNone/>
            </a:pPr>
            <a:endParaRPr lang="en-US" sz="5500" dirty="0" smtClean="0"/>
          </a:p>
          <a:p>
            <a:pPr>
              <a:buNone/>
            </a:pPr>
            <a:endParaRPr lang="en-US" dirty="0" smtClean="0"/>
          </a:p>
          <a:p>
            <a:pPr>
              <a:buNone/>
            </a:pPr>
            <a:endParaRPr lang="en-US" dirty="0" smtClean="0"/>
          </a:p>
          <a:p>
            <a:pPr>
              <a:buNone/>
            </a:pPr>
            <a:r>
              <a:rPr lang="en-US" dirty="0" smtClean="0"/>
              <a:t>   </a:t>
            </a:r>
          </a:p>
          <a:p>
            <a:pPr>
              <a:buNone/>
            </a:pPr>
            <a:endParaRPr lang="en-US" dirty="0" smtClean="0"/>
          </a:p>
          <a:p>
            <a:pPr>
              <a:buNone/>
            </a:pPr>
            <a:r>
              <a:rPr lang="en-US" dirty="0" smtClean="0"/>
              <a:t> </a:t>
            </a:r>
            <a:endParaRPr lang="en-US" dirty="0"/>
          </a:p>
        </p:txBody>
      </p:sp>
    </p:spTree>
  </p:cSld>
  <p:clrMapOvr>
    <a:masterClrMapping/>
  </p:clrMapOvr>
  <p:transition spd="med">
    <p:dissolve/>
    <p:sndAc>
      <p:stSnd>
        <p:snd r:embed="rId2"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5" end="15"/>
                                            </p:txEl>
                                          </p:spTgt>
                                        </p:tgtEl>
                                        <p:attrNameLst>
                                          <p:attrName>style.visibility</p:attrName>
                                        </p:attrNameLst>
                                      </p:cBhvr>
                                      <p:to>
                                        <p:strVal val="visible"/>
                                      </p:to>
                                    </p:set>
                                    <p:anim calcmode="lin" valueType="num">
                                      <p:cBhvr additive="base">
                                        <p:cTn id="7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6" end="16"/>
                                            </p:txEl>
                                          </p:spTgt>
                                        </p:tgtEl>
                                        <p:attrNameLst>
                                          <p:attrName>style.visibility</p:attrName>
                                        </p:attrNameLst>
                                      </p:cBhvr>
                                      <p:to>
                                        <p:strVal val="visible"/>
                                      </p:to>
                                    </p:set>
                                    <p:anim calcmode="lin" valueType="num">
                                      <p:cBhvr additive="base">
                                        <p:cTn id="7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20" end="20"/>
                                            </p:txEl>
                                          </p:spTgt>
                                        </p:tgtEl>
                                        <p:attrNameLst>
                                          <p:attrName>style.visibility</p:attrName>
                                        </p:attrNameLst>
                                      </p:cBhvr>
                                      <p:to>
                                        <p:strVal val="visible"/>
                                      </p:to>
                                    </p:set>
                                    <p:anim calcmode="lin" valueType="num">
                                      <p:cBhvr additive="base">
                                        <p:cTn id="85"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22" end="22"/>
                                            </p:txEl>
                                          </p:spTgt>
                                        </p:tgtEl>
                                        <p:attrNameLst>
                                          <p:attrName>style.visibility</p:attrName>
                                        </p:attrNameLst>
                                      </p:cBhvr>
                                      <p:to>
                                        <p:strVal val="visible"/>
                                      </p:to>
                                    </p:set>
                                    <p:anim calcmode="lin" valueType="num">
                                      <p:cBhvr additive="base">
                                        <p:cTn id="91"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Council is tasked with planning for the long term and replacing funds expended for infrastructure since funds were diverted to account for expense. </a:t>
            </a:r>
          </a:p>
          <a:p>
            <a:pPr>
              <a:buNone/>
            </a:pPr>
            <a:endParaRPr lang="en-US" dirty="0" smtClean="0"/>
          </a:p>
          <a:p>
            <a:pPr>
              <a:buNone/>
            </a:pPr>
            <a:r>
              <a:rPr lang="en-US" dirty="0" smtClean="0"/>
              <a:t>	Mayor is tasked with maintaining core mission, priorities and operations. </a:t>
            </a:r>
          </a:p>
          <a:p>
            <a:pPr>
              <a:buNone/>
            </a:pPr>
            <a:endParaRPr lang="en-US" dirty="0" smtClean="0"/>
          </a:p>
          <a:p>
            <a:pPr>
              <a:buNone/>
            </a:pPr>
            <a:r>
              <a:rPr lang="en-US" dirty="0" smtClean="0"/>
              <a:t>	Flat to declining revenue streams of the past have had an affect on the budget. However the budget is a small piece of long term planning. </a:t>
            </a:r>
            <a:endParaRPr lang="en-US" dirty="0"/>
          </a:p>
        </p:txBody>
      </p:sp>
      <p:pic>
        <p:nvPicPr>
          <p:cNvPr id="1026" name="Picture 2" descr="C:\Documents and Settings\Cindy Marbut\Local Settings\Temporary Internet Files\Content.IE5\UIGWG6YO\MC900216942[1].wmf"/>
          <p:cNvPicPr>
            <a:picLocks noChangeAspect="1" noChangeArrowheads="1"/>
          </p:cNvPicPr>
          <p:nvPr/>
        </p:nvPicPr>
        <p:blipFill>
          <a:blip r:embed="rId3"/>
          <a:srcRect/>
          <a:stretch>
            <a:fillRect/>
          </a:stretch>
        </p:blipFill>
        <p:spPr bwMode="auto">
          <a:xfrm>
            <a:off x="7010400" y="1981200"/>
            <a:ext cx="1820570" cy="1815998"/>
          </a:xfrm>
          <a:prstGeom prst="rect">
            <a:avLst/>
          </a:prstGeom>
          <a:noFill/>
        </p:spPr>
      </p:pic>
      <p:pic>
        <p:nvPicPr>
          <p:cNvPr id="1027" name="Picture 3" descr="C:\Documents and Settings\Cindy Marbut\Local Settings\Temporary Internet Files\Content.IE5\79KRI54A\MC900320700[1].wmf"/>
          <p:cNvPicPr>
            <a:picLocks noChangeAspect="1" noChangeArrowheads="1"/>
          </p:cNvPicPr>
          <p:nvPr/>
        </p:nvPicPr>
        <p:blipFill>
          <a:blip r:embed="rId4"/>
          <a:srcRect/>
          <a:stretch>
            <a:fillRect/>
          </a:stretch>
        </p:blipFill>
        <p:spPr bwMode="auto">
          <a:xfrm>
            <a:off x="762000" y="5181600"/>
            <a:ext cx="1613916" cy="1676400"/>
          </a:xfrm>
          <a:prstGeom prst="rect">
            <a:avLst/>
          </a:prstGeom>
          <a:noFill/>
        </p:spPr>
      </p:pic>
    </p:spTree>
  </p:cSld>
  <p:clrMapOvr>
    <a:masterClrMapping/>
  </p:clrMapOvr>
  <p:transition spd="slow">
    <p:fade/>
    <p:sndAc>
      <p:stSnd>
        <p:snd r:embed="rId2" name="chimes.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Increase Revenues</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Create our own building department</a:t>
            </a:r>
          </a:p>
          <a:p>
            <a:r>
              <a:rPr lang="en-US" dirty="0" smtClean="0"/>
              <a:t>Create a transportation benefit district</a:t>
            </a:r>
          </a:p>
          <a:p>
            <a:r>
              <a:rPr lang="en-US" dirty="0" smtClean="0"/>
              <a:t>Sales Tax increase </a:t>
            </a:r>
          </a:p>
          <a:p>
            <a:r>
              <a:rPr lang="en-US" dirty="0" smtClean="0"/>
              <a:t>Increase Cemetery Plots</a:t>
            </a:r>
          </a:p>
          <a:p>
            <a:r>
              <a:rPr lang="en-US" dirty="0" smtClean="0"/>
              <a:t>Increase Storm Water Fees</a:t>
            </a:r>
          </a:p>
          <a:p>
            <a:r>
              <a:rPr lang="en-US" dirty="0" smtClean="0"/>
              <a:t>Require all motor homes/ campers be licensed</a:t>
            </a:r>
          </a:p>
          <a:p>
            <a:r>
              <a:rPr lang="en-US" dirty="0" smtClean="0"/>
              <a:t>Support local business</a:t>
            </a:r>
          </a:p>
          <a:p>
            <a:r>
              <a:rPr lang="en-US" dirty="0" smtClean="0"/>
              <a:t>Charge small fee for events to recoup costs</a:t>
            </a:r>
          </a:p>
          <a:p>
            <a:r>
              <a:rPr lang="en-US" dirty="0" smtClean="0"/>
              <a:t>Reach out to business to locate here</a:t>
            </a:r>
          </a:p>
          <a:p>
            <a:pPr>
              <a:buNone/>
            </a:pPr>
            <a:r>
              <a:rPr lang="en-US" dirty="0" smtClean="0"/>
              <a:t>					Your ideas are Welcome!!</a:t>
            </a:r>
          </a:p>
        </p:txBody>
      </p:sp>
      <p:pic>
        <p:nvPicPr>
          <p:cNvPr id="1026" name="Picture 2" descr="C:\Documents and Settings\Cindy Marbut\Local Settings\Temporary Internet Files\Content.IE5\ZTFS0W37\MP900448296[1].jpg"/>
          <p:cNvPicPr>
            <a:picLocks noChangeAspect="1" noChangeArrowheads="1"/>
          </p:cNvPicPr>
          <p:nvPr/>
        </p:nvPicPr>
        <p:blipFill>
          <a:blip r:embed="rId3" cstate="print"/>
          <a:srcRect/>
          <a:stretch>
            <a:fillRect/>
          </a:stretch>
        </p:blipFill>
        <p:spPr bwMode="auto">
          <a:xfrm>
            <a:off x="609600" y="5715000"/>
            <a:ext cx="1725780" cy="1143000"/>
          </a:xfrm>
          <a:prstGeom prst="rect">
            <a:avLst/>
          </a:prstGeom>
          <a:noFill/>
        </p:spPr>
      </p:pic>
      <p:pic>
        <p:nvPicPr>
          <p:cNvPr id="1027" name="Picture 3" descr="C:\Documents and Settings\Cindy Marbut\Local Settings\Temporary Internet Files\Content.IE5\UJOPIE15\MP900442235[1].jpg"/>
          <p:cNvPicPr>
            <a:picLocks noChangeAspect="1" noChangeArrowheads="1"/>
          </p:cNvPicPr>
          <p:nvPr/>
        </p:nvPicPr>
        <p:blipFill>
          <a:blip r:embed="rId4" cstate="print"/>
          <a:srcRect/>
          <a:stretch>
            <a:fillRect/>
          </a:stretch>
        </p:blipFill>
        <p:spPr bwMode="auto">
          <a:xfrm>
            <a:off x="6934200" y="2438400"/>
            <a:ext cx="1806034" cy="990600"/>
          </a:xfrm>
          <a:prstGeom prst="rect">
            <a:avLst/>
          </a:prstGeom>
          <a:noFill/>
        </p:spPr>
      </p:pic>
    </p:spTree>
  </p:cSld>
  <p:clrMapOvr>
    <a:masterClrMapping/>
  </p:clrMapOvr>
  <p:transition spd="med">
    <p:cut/>
    <p:sndAc>
      <p:stSnd>
        <p:snd r:embed="rId2" name="cashreg.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r>
              <a:rPr lang="en-US" sz="6000" dirty="0" smtClean="0"/>
              <a:t/>
            </a:r>
            <a:br>
              <a:rPr lang="en-US" sz="6000" dirty="0" smtClean="0"/>
            </a:br>
            <a:r>
              <a:rPr lang="en-US" sz="6000" dirty="0" smtClean="0"/>
              <a:t>2014 Estimated Revenue Budget</a:t>
            </a:r>
            <a:endParaRPr lang="en-US" sz="6000" dirty="0"/>
          </a:p>
        </p:txBody>
      </p:sp>
      <p:pic>
        <p:nvPicPr>
          <p:cNvPr id="3074" name="Picture 2" descr="C:\Documents and Settings\Cindy Marbut\Local Settings\Temporary Internet Files\Content.IE5\ASSLM4WN\MP900448646[1].jpg"/>
          <p:cNvPicPr>
            <a:picLocks noChangeAspect="1" noChangeArrowheads="1"/>
          </p:cNvPicPr>
          <p:nvPr/>
        </p:nvPicPr>
        <p:blipFill>
          <a:blip r:embed="rId3"/>
          <a:srcRect/>
          <a:stretch>
            <a:fillRect/>
          </a:stretch>
        </p:blipFill>
        <p:spPr bwMode="auto">
          <a:xfrm>
            <a:off x="0" y="0"/>
            <a:ext cx="4495800" cy="2590800"/>
          </a:xfrm>
          <a:prstGeom prst="rect">
            <a:avLst/>
          </a:prstGeom>
          <a:noFill/>
        </p:spPr>
      </p:pic>
      <p:pic>
        <p:nvPicPr>
          <p:cNvPr id="3075" name="Picture 3" descr="C:\Documents and Settings\Cindy Marbut\Local Settings\Temporary Internet Files\Content.IE5\4CJN6W4F\MC900383244[1].wmf"/>
          <p:cNvPicPr>
            <a:picLocks noChangeAspect="1" noChangeArrowheads="1"/>
          </p:cNvPicPr>
          <p:nvPr/>
        </p:nvPicPr>
        <p:blipFill>
          <a:blip r:embed="rId4"/>
          <a:srcRect/>
          <a:stretch>
            <a:fillRect/>
          </a:stretch>
        </p:blipFill>
        <p:spPr bwMode="auto">
          <a:xfrm>
            <a:off x="5791200" y="3962400"/>
            <a:ext cx="3352800" cy="2895600"/>
          </a:xfrm>
          <a:prstGeom prst="rect">
            <a:avLst/>
          </a:prstGeom>
          <a:noFill/>
        </p:spPr>
      </p:pic>
    </p:spTree>
  </p:cSld>
  <p:clrMapOvr>
    <a:masterClrMapping/>
  </p:clrMapOvr>
  <p:transition spd="slow">
    <p:sndAc>
      <p:stSnd>
        <p:snd r:embed="rId2" name="explod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Yacolt Levy Limit Calculator</a:t>
            </a:r>
            <a:endParaRPr lang="en-US" dirty="0"/>
          </a:p>
        </p:txBody>
      </p:sp>
      <p:sp>
        <p:nvSpPr>
          <p:cNvPr id="3" name="Content Placeholder 2"/>
          <p:cNvSpPr>
            <a:spLocks noGrp="1"/>
          </p:cNvSpPr>
          <p:nvPr>
            <p:ph idx="1"/>
          </p:nvPr>
        </p:nvSpPr>
        <p:spPr>
          <a:xfrm>
            <a:off x="0" y="838200"/>
            <a:ext cx="9144000" cy="6019800"/>
          </a:xfrm>
        </p:spPr>
        <p:txBody>
          <a:bodyPr>
            <a:normAutofit fontScale="85000" lnSpcReduction="10000"/>
          </a:bodyPr>
          <a:lstStyle/>
          <a:p>
            <a:pPr>
              <a:buNone/>
            </a:pPr>
            <a:r>
              <a:rPr lang="en-US" dirty="0" smtClean="0"/>
              <a:t>   Last Cycle HLL – LY Actual Levy = Banked Capacity</a:t>
            </a:r>
          </a:p>
          <a:p>
            <a:pPr>
              <a:buNone/>
            </a:pPr>
            <a:r>
              <a:rPr lang="en-US" dirty="0" smtClean="0"/>
              <a:t>   217,222.45-133,444.38= 83,778.07</a:t>
            </a:r>
          </a:p>
          <a:p>
            <a:pPr>
              <a:buNone/>
            </a:pPr>
            <a:endParaRPr lang="en-US" dirty="0" smtClean="0"/>
          </a:p>
          <a:p>
            <a:pPr>
              <a:buNone/>
            </a:pPr>
            <a:r>
              <a:rPr lang="en-US" dirty="0" smtClean="0"/>
              <a:t>    Statutory Max Rate x Taxable Assessed Value / 1000</a:t>
            </a:r>
          </a:p>
          <a:p>
            <a:pPr>
              <a:buNone/>
            </a:pPr>
            <a:r>
              <a:rPr lang="en-US" dirty="0" smtClean="0"/>
              <a:t>    2.1329270920 x 74,623,168 / 1000 = </a:t>
            </a:r>
          </a:p>
          <a:p>
            <a:pPr>
              <a:buNone/>
            </a:pPr>
            <a:r>
              <a:rPr lang="en-US" dirty="0" smtClean="0"/>
              <a:t>			        $159,165.78             </a:t>
            </a:r>
          </a:p>
          <a:p>
            <a:pPr>
              <a:buNone/>
            </a:pPr>
            <a:r>
              <a:rPr lang="en-US" dirty="0" smtClean="0"/>
              <a:t>    The most the Town can collect in property taxes </a:t>
            </a:r>
          </a:p>
          <a:p>
            <a:pPr>
              <a:buNone/>
            </a:pPr>
            <a:r>
              <a:rPr lang="en-US" dirty="0" smtClean="0"/>
              <a:t>    that is .09 increase over last years rate of $2.0473190881.</a:t>
            </a:r>
          </a:p>
          <a:p>
            <a:pPr>
              <a:buNone/>
            </a:pPr>
            <a:endParaRPr lang="en-US" dirty="0" smtClean="0"/>
          </a:p>
          <a:p>
            <a:pPr>
              <a:buNone/>
            </a:pPr>
            <a:r>
              <a:rPr lang="en-US" dirty="0" smtClean="0"/>
              <a:t>	The rate is determined by this formula:</a:t>
            </a:r>
          </a:p>
          <a:p>
            <a:pPr>
              <a:buNone/>
            </a:pPr>
            <a:r>
              <a:rPr lang="en-US" dirty="0" smtClean="0"/>
              <a:t>	Statutory Max = 3.6 – Library Rate .50 – Fire District Rate 0.96707298 = $ 2.132270920</a:t>
            </a:r>
          </a:p>
          <a:p>
            <a:pPr>
              <a:buNone/>
            </a:pPr>
            <a:r>
              <a:rPr lang="en-US" dirty="0" smtClean="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3"/>
          <a:srcRect/>
          <a:stretch>
            <a:fillRect/>
          </a:stretch>
        </p:blipFill>
        <p:spPr bwMode="auto">
          <a:xfrm>
            <a:off x="-304800" y="-228600"/>
            <a:ext cx="9753600" cy="7315200"/>
          </a:xfrm>
          <a:prstGeom prst="rect">
            <a:avLst/>
          </a:prstGeom>
          <a:noFill/>
          <a:ln w="9525">
            <a:noFill/>
            <a:miter lim="800000"/>
            <a:headEnd/>
            <a:tailEnd/>
          </a:ln>
          <a:effectLst/>
        </p:spPr>
      </p:pic>
      <p:graphicFrame>
        <p:nvGraphicFramePr>
          <p:cNvPr id="14" name="Chart 13"/>
          <p:cNvGraphicFramePr/>
          <p:nvPr/>
        </p:nvGraphicFramePr>
        <p:xfrm>
          <a:off x="2286000" y="4419600"/>
          <a:ext cx="6324600" cy="2209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Budget Revenue Estimate 2014</a:t>
            </a:r>
            <a:endParaRPr lang="en-US" dirty="0"/>
          </a:p>
        </p:txBody>
      </p:sp>
      <p:pic>
        <p:nvPicPr>
          <p:cNvPr id="1026" name="Picture 2"/>
          <p:cNvPicPr>
            <a:picLocks noGrp="1" noChangeAspect="1" noChangeArrowheads="1"/>
          </p:cNvPicPr>
          <p:nvPr>
            <p:ph idx="1"/>
          </p:nvPr>
        </p:nvPicPr>
        <p:blipFill>
          <a:blip r:embed="rId3"/>
          <a:srcRect/>
          <a:stretch>
            <a:fillRect/>
          </a:stretch>
        </p:blipFill>
        <p:spPr bwMode="auto">
          <a:xfrm>
            <a:off x="0" y="891382"/>
            <a:ext cx="9143999" cy="5966618"/>
          </a:xfrm>
          <a:prstGeom prst="rect">
            <a:avLst/>
          </a:prstGeom>
          <a:noFill/>
          <a:ln w="9525">
            <a:noFill/>
            <a:miter lim="800000"/>
            <a:headEnd/>
            <a:tailEnd/>
          </a:ln>
          <a:effectLst/>
        </p:spPr>
      </p:pic>
      <p:sp>
        <p:nvSpPr>
          <p:cNvPr id="7" name="TextBox 6"/>
          <p:cNvSpPr txBox="1"/>
          <p:nvPr/>
        </p:nvSpPr>
        <p:spPr>
          <a:xfrm>
            <a:off x="3048000" y="4800600"/>
            <a:ext cx="4419600" cy="646331"/>
          </a:xfrm>
          <a:prstGeom prst="rect">
            <a:avLst/>
          </a:prstGeom>
          <a:noFill/>
        </p:spPr>
        <p:txBody>
          <a:bodyPr wrap="square" rtlCol="0">
            <a:spAutoFit/>
          </a:bodyPr>
          <a:lstStyle/>
          <a:p>
            <a:r>
              <a:rPr lang="en-US" dirty="0" smtClean="0"/>
              <a:t>** Excludes Beginning Balances**</a:t>
            </a:r>
          </a:p>
          <a:p>
            <a:r>
              <a:rPr lang="en-US" dirty="0" smtClean="0"/>
              <a:t>** Includes all proposed revenue sources**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Budget</a:t>
            </a:r>
            <a:endParaRPr lang="en-US" dirty="0"/>
          </a:p>
        </p:txBody>
      </p:sp>
      <p:sp>
        <p:nvSpPr>
          <p:cNvPr id="3" name="Content Placeholder 2"/>
          <p:cNvSpPr>
            <a:spLocks noGrp="1"/>
          </p:cNvSpPr>
          <p:nvPr>
            <p:ph idx="1"/>
          </p:nvPr>
        </p:nvSpPr>
        <p:spPr>
          <a:xfrm>
            <a:off x="457200" y="1295400"/>
            <a:ext cx="8229600" cy="4572001"/>
          </a:xfrm>
        </p:spPr>
        <p:txBody>
          <a:bodyPr/>
          <a:lstStyle/>
          <a:p>
            <a:endParaRPr lang="en-US" dirty="0" smtClean="0"/>
          </a:p>
          <a:p>
            <a:r>
              <a:rPr lang="en-US" dirty="0" smtClean="0"/>
              <a:t>We budget for outcome</a:t>
            </a:r>
          </a:p>
          <a:p>
            <a:r>
              <a:rPr lang="en-US" dirty="0" smtClean="0"/>
              <a:t>We budget for goals</a:t>
            </a:r>
          </a:p>
          <a:p>
            <a:r>
              <a:rPr lang="en-US" dirty="0" smtClean="0"/>
              <a:t>We budget for long term expectations</a:t>
            </a:r>
          </a:p>
          <a:p>
            <a:r>
              <a:rPr lang="en-US" dirty="0" smtClean="0"/>
              <a:t>We budget for capitol improvements</a:t>
            </a:r>
          </a:p>
          <a:p>
            <a:pPr>
              <a:buNone/>
            </a:pPr>
            <a:r>
              <a:rPr lang="en-US" dirty="0" smtClean="0"/>
              <a:t>			</a:t>
            </a:r>
          </a:p>
          <a:p>
            <a:pPr>
              <a:buNone/>
            </a:pPr>
            <a:r>
              <a:rPr lang="en-US" dirty="0" smtClean="0"/>
              <a:t>			“We budget for Success”</a:t>
            </a:r>
            <a:endParaRPr lang="en-US" dirty="0"/>
          </a:p>
        </p:txBody>
      </p:sp>
      <p:pic>
        <p:nvPicPr>
          <p:cNvPr id="1026" name="Picture 2" descr="C:\Documents and Settings\Cindy Marbut\Local Settings\Temporary Internet Files\Content.IE5\W7UF08QQ\MC900389230[1].wmf"/>
          <p:cNvPicPr>
            <a:picLocks noChangeAspect="1" noChangeArrowheads="1"/>
          </p:cNvPicPr>
          <p:nvPr/>
        </p:nvPicPr>
        <p:blipFill>
          <a:blip r:embed="rId3"/>
          <a:srcRect/>
          <a:stretch>
            <a:fillRect/>
          </a:stretch>
        </p:blipFill>
        <p:spPr bwMode="auto">
          <a:xfrm>
            <a:off x="7315200" y="0"/>
            <a:ext cx="1676400" cy="1752600"/>
          </a:xfrm>
          <a:prstGeom prst="rect">
            <a:avLst/>
          </a:prstGeom>
          <a:noFill/>
        </p:spPr>
      </p:pic>
      <p:pic>
        <p:nvPicPr>
          <p:cNvPr id="1027" name="Picture 3" descr="C:\Documents and Settings\Cindy Marbut\Local Settings\Temporary Internet Files\Content.IE5\JVKHALKS\MP900387533[1].jpg"/>
          <p:cNvPicPr>
            <a:picLocks noChangeAspect="1" noChangeArrowheads="1"/>
          </p:cNvPicPr>
          <p:nvPr/>
        </p:nvPicPr>
        <p:blipFill>
          <a:blip r:embed="rId4"/>
          <a:srcRect/>
          <a:stretch>
            <a:fillRect/>
          </a:stretch>
        </p:blipFill>
        <p:spPr bwMode="auto">
          <a:xfrm>
            <a:off x="0" y="4648200"/>
            <a:ext cx="2133600" cy="2209800"/>
          </a:xfrm>
          <a:prstGeom prst="rect">
            <a:avLst/>
          </a:prstGeom>
          <a:noFill/>
        </p:spPr>
      </p:pic>
    </p:spTree>
  </p:cSld>
  <p:clrMapOvr>
    <a:masterClrMapping/>
  </p:clrMapOvr>
  <p:transition spd="slow">
    <p:fade thruBlk="1"/>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Documents and Settings\Cindy Marbut\Local Settings\Temporary Internet Files\Content.IE5\SQK56UU7\MC900437465[1].wmf"/>
          <p:cNvPicPr>
            <a:picLocks noChangeAspect="1" noChangeArrowheads="1"/>
          </p:cNvPicPr>
          <p:nvPr/>
        </p:nvPicPr>
        <p:blipFill>
          <a:blip r:embed="rId2"/>
          <a:srcRect/>
          <a:stretch>
            <a:fillRect/>
          </a:stretch>
        </p:blipFill>
        <p:spPr bwMode="auto">
          <a:xfrm>
            <a:off x="6248400" y="3733800"/>
            <a:ext cx="2895600" cy="3124200"/>
          </a:xfrm>
          <a:prstGeom prst="rect">
            <a:avLst/>
          </a:prstGeom>
          <a:noFill/>
        </p:spPr>
      </p:pic>
      <p:sp>
        <p:nvSpPr>
          <p:cNvPr id="6" name="Content Placeholder 5"/>
          <p:cNvSpPr>
            <a:spLocks noGrp="1"/>
          </p:cNvSpPr>
          <p:nvPr>
            <p:ph idx="1"/>
          </p:nvPr>
        </p:nvSpPr>
        <p:spPr>
          <a:xfrm>
            <a:off x="0" y="0"/>
            <a:ext cx="9144000" cy="6858000"/>
          </a:xfrm>
        </p:spPr>
        <p:txBody>
          <a:bodyPr/>
          <a:lstStyle/>
          <a:p>
            <a:pPr algn="ctr">
              <a:buNone/>
            </a:pPr>
            <a:r>
              <a:rPr lang="en-US" dirty="0" smtClean="0"/>
              <a:t>		</a:t>
            </a:r>
          </a:p>
          <a:p>
            <a:pPr algn="ctr">
              <a:buNone/>
            </a:pPr>
            <a:endParaRPr lang="en-US" dirty="0" smtClean="0"/>
          </a:p>
          <a:p>
            <a:pPr algn="ctr">
              <a:buNone/>
            </a:pPr>
            <a:endParaRPr lang="en-US" dirty="0" smtClean="0"/>
          </a:p>
          <a:p>
            <a:pPr algn="ctr">
              <a:buNone/>
            </a:pPr>
            <a:r>
              <a:rPr lang="en-US" sz="7200" dirty="0" smtClean="0"/>
              <a:t>QUESTIONS?</a:t>
            </a:r>
            <a:endParaRPr lang="en-US"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Tax Revenue</a:t>
            </a:r>
            <a:endParaRPr lang="en-US" dirty="0"/>
          </a:p>
        </p:txBody>
      </p:sp>
      <p:sp>
        <p:nvSpPr>
          <p:cNvPr id="3" name="Content Placeholder 2"/>
          <p:cNvSpPr>
            <a:spLocks noGrp="1"/>
          </p:cNvSpPr>
          <p:nvPr>
            <p:ph idx="1"/>
          </p:nvPr>
        </p:nvSpPr>
        <p:spPr/>
        <p:txBody>
          <a:bodyPr>
            <a:normAutofit/>
          </a:bodyPr>
          <a:lstStyle/>
          <a:p>
            <a:pPr>
              <a:buNone/>
            </a:pPr>
            <a:r>
              <a:rPr lang="en-US" dirty="0" smtClean="0"/>
              <a:t> </a:t>
            </a:r>
          </a:p>
          <a:p>
            <a:pPr>
              <a:buNone/>
            </a:pPr>
            <a:r>
              <a:rPr lang="en-US" dirty="0"/>
              <a:t> </a:t>
            </a:r>
            <a:r>
              <a:rPr lang="en-US" dirty="0" smtClean="0"/>
              <a:t>   Property taxes are single most valuable resource for the town.    </a:t>
            </a:r>
          </a:p>
          <a:p>
            <a:pPr>
              <a:buNone/>
            </a:pPr>
            <a:r>
              <a:rPr lang="en-US" dirty="0"/>
              <a:t> </a:t>
            </a:r>
            <a:r>
              <a:rPr lang="en-US" dirty="0" smtClean="0"/>
              <a:t>   With out property tax revenue Yacolt would cease to exist as a Town. </a:t>
            </a:r>
          </a:p>
          <a:p>
            <a:pPr>
              <a:buNone/>
            </a:pPr>
            <a:r>
              <a:rPr lang="en-US" dirty="0"/>
              <a:t>	</a:t>
            </a:r>
            <a:r>
              <a:rPr lang="en-US" dirty="0" smtClean="0"/>
              <a:t>This revenue type is the only source that is guaranteed to be a steady source of funding.</a:t>
            </a:r>
          </a:p>
          <a:p>
            <a:pPr>
              <a:buNone/>
            </a:pPr>
            <a:r>
              <a:rPr lang="en-US" dirty="0"/>
              <a:t> </a:t>
            </a:r>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ctr">
              <a:buNone/>
            </a:pPr>
            <a:endParaRPr lang="en-US" dirty="0" smtClean="0"/>
          </a:p>
          <a:p>
            <a:pPr algn="ctr">
              <a:buNone/>
            </a:pPr>
            <a:r>
              <a:rPr lang="en-US" dirty="0" smtClean="0"/>
              <a:t>1/3 of the property tax dollars that are allocated to the town are placed in the General Fund or General Operating Fund</a:t>
            </a:r>
          </a:p>
          <a:p>
            <a:pPr algn="ctr">
              <a:buNone/>
            </a:pPr>
            <a:endParaRPr lang="en-US" dirty="0"/>
          </a:p>
          <a:p>
            <a:pPr algn="ctr">
              <a:buNone/>
            </a:pPr>
            <a:r>
              <a:rPr lang="en-US" dirty="0" smtClean="0"/>
              <a:t>2/3 of the property tax dollars that are allocated to the town are placed in the Street Fund</a:t>
            </a:r>
          </a:p>
          <a:p>
            <a:pPr>
              <a:buNone/>
            </a:pPr>
            <a:r>
              <a:rPr lang="en-US" dirty="0" smtClean="0"/>
              <a:t>    </a:t>
            </a:r>
          </a:p>
          <a:p>
            <a:pPr>
              <a:buNone/>
            </a:pPr>
            <a:r>
              <a:rPr lang="en-US" dirty="0" smtClean="0"/>
              <a:t>    Each year municipalities, fire districts, are allowed to increase property tax  levy by 1% without a vote of the people.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the Town keep all collected property tax dollars? </a:t>
            </a:r>
            <a:endParaRPr lang="en-US" dirty="0"/>
          </a:p>
        </p:txBody>
      </p:sp>
      <p:sp>
        <p:nvSpPr>
          <p:cNvPr id="3" name="Content Placeholder 2"/>
          <p:cNvSpPr>
            <a:spLocks noGrp="1"/>
          </p:cNvSpPr>
          <p:nvPr>
            <p:ph idx="1"/>
          </p:nvPr>
        </p:nvSpPr>
        <p:spPr/>
        <p:txBody>
          <a:bodyPr>
            <a:normAutofit/>
          </a:bodyPr>
          <a:lstStyle/>
          <a:p>
            <a:pPr algn="ctr">
              <a:buNone/>
            </a:pPr>
            <a:r>
              <a:rPr lang="en-US" sz="5400" b="1" dirty="0" smtClean="0"/>
              <a:t>NO</a:t>
            </a:r>
          </a:p>
          <a:p>
            <a:pPr>
              <a:buNone/>
            </a:pPr>
            <a:r>
              <a:rPr lang="en-US" b="1" dirty="0" smtClean="0"/>
              <a:t>   </a:t>
            </a:r>
          </a:p>
          <a:p>
            <a:pPr>
              <a:buNone/>
            </a:pPr>
            <a:r>
              <a:rPr lang="en-US" dirty="0" smtClean="0"/>
              <a:t>    The town only gets to keep a portion of the tax dollars that are collected. The funds collected are distributed to various districts in the county. </a:t>
            </a:r>
            <a:endParaRPr lang="en-US" b="1" dirty="0"/>
          </a:p>
          <a:p>
            <a:pPr algn="ctr">
              <a:buNone/>
            </a:pPr>
            <a:endParaRPr lang="en-US" sz="5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571500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1447800" y="5867400"/>
            <a:ext cx="7010400" cy="923330"/>
          </a:xfrm>
          <a:prstGeom prst="rect">
            <a:avLst/>
          </a:prstGeom>
          <a:noFill/>
        </p:spPr>
        <p:txBody>
          <a:bodyPr wrap="square" rtlCol="0">
            <a:spAutoFit/>
          </a:bodyPr>
          <a:lstStyle/>
          <a:p>
            <a:pPr>
              <a:defRPr/>
            </a:pPr>
            <a:r>
              <a:rPr lang="en-US" dirty="0"/>
              <a:t>*Includes regional districts such as libraries, parks and recreation, emergency medical and hospitals. Not necessarily located in the Town.</a:t>
            </a:r>
          </a:p>
        </p:txBody>
      </p:sp>
    </p:spTree>
  </p:cSld>
  <p:clrMapOvr>
    <a:masterClrMapping/>
  </p:clrMapOvr>
  <p:transition spd="med">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Doing a lot with a little</a:t>
            </a:r>
            <a:endParaRPr lang="en-US" dirty="0"/>
          </a:p>
        </p:txBody>
      </p:sp>
      <p:sp>
        <p:nvSpPr>
          <p:cNvPr id="3" name="Content Placeholder 2"/>
          <p:cNvSpPr>
            <a:spLocks noGrp="1"/>
          </p:cNvSpPr>
          <p:nvPr>
            <p:ph idx="1"/>
          </p:nvPr>
        </p:nvSpPr>
        <p:spPr>
          <a:xfrm>
            <a:off x="457200" y="1371600"/>
            <a:ext cx="8229600" cy="4754563"/>
          </a:xfrm>
        </p:spPr>
        <p:txBody>
          <a:bodyPr/>
          <a:lstStyle/>
          <a:p>
            <a:pPr>
              <a:buNone/>
            </a:pPr>
            <a:r>
              <a:rPr lang="en-US" dirty="0" smtClean="0"/>
              <a:t>    </a:t>
            </a:r>
          </a:p>
          <a:p>
            <a:pPr>
              <a:buNone/>
            </a:pPr>
            <a:r>
              <a:rPr lang="en-US" dirty="0"/>
              <a:t> </a:t>
            </a:r>
            <a:r>
              <a:rPr lang="en-US" dirty="0" smtClean="0"/>
              <a:t>   And </a:t>
            </a:r>
            <a:r>
              <a:rPr lang="en-US" dirty="0"/>
              <a:t>yet that </a:t>
            </a:r>
            <a:r>
              <a:rPr lang="en-US" dirty="0" smtClean="0"/>
              <a:t>14% </a:t>
            </a:r>
            <a:r>
              <a:rPr lang="en-US" dirty="0"/>
              <a:t>sliver provides us with  </a:t>
            </a:r>
            <a:r>
              <a:rPr lang="en-US" dirty="0" smtClean="0"/>
              <a:t>67% </a:t>
            </a:r>
            <a:r>
              <a:rPr lang="en-US" dirty="0"/>
              <a:t>of our total operating revenues. </a:t>
            </a:r>
            <a:endParaRPr lang="en-US" dirty="0" smtClean="0"/>
          </a:p>
          <a:p>
            <a:pPr>
              <a:buNone/>
            </a:pPr>
            <a:r>
              <a:rPr lang="en-US" dirty="0"/>
              <a:t> </a:t>
            </a:r>
            <a:r>
              <a:rPr lang="en-US" dirty="0" smtClean="0"/>
              <a:t>   That </a:t>
            </a:r>
            <a:r>
              <a:rPr lang="en-US" dirty="0"/>
              <a:t>means we provide the bulk of </a:t>
            </a:r>
            <a:r>
              <a:rPr lang="en-US" dirty="0" smtClean="0"/>
              <a:t>our  services</a:t>
            </a:r>
            <a:r>
              <a:rPr lang="en-US" dirty="0"/>
              <a:t>, public safety, parks and streets with a relatively small amount of your money. Here’s a chart showing </a:t>
            </a:r>
            <a:r>
              <a:rPr lang="en-US" dirty="0" smtClean="0"/>
              <a:t>how your </a:t>
            </a:r>
            <a:r>
              <a:rPr lang="en-US" dirty="0"/>
              <a:t>property tax dollar is used.</a:t>
            </a:r>
          </a:p>
          <a:p>
            <a:pPr>
              <a:buNone/>
            </a:pPr>
            <a:endParaRPr lang="en-US" dirty="0"/>
          </a:p>
        </p:txBody>
      </p:sp>
      <p:pic>
        <p:nvPicPr>
          <p:cNvPr id="2050" name="Picture 2" descr="C:\Documents and Settings\Cindy Marbut\Local Settings\Temporary Internet Files\Content.IE5\F46LWZGM\MC900196338[1].wmf"/>
          <p:cNvPicPr>
            <a:picLocks noChangeAspect="1" noChangeArrowheads="1"/>
          </p:cNvPicPr>
          <p:nvPr/>
        </p:nvPicPr>
        <p:blipFill>
          <a:blip r:embed="rId3"/>
          <a:srcRect/>
          <a:stretch>
            <a:fillRect/>
          </a:stretch>
        </p:blipFill>
        <p:spPr bwMode="auto">
          <a:xfrm>
            <a:off x="228600" y="304800"/>
            <a:ext cx="1692554" cy="1764792"/>
          </a:xfrm>
          <a:prstGeom prst="rect">
            <a:avLst/>
          </a:prstGeom>
          <a:noFill/>
        </p:spPr>
      </p:pic>
    </p:spTree>
  </p:cSld>
  <p:clrMapOvr>
    <a:masterClrMapping/>
  </p:clrMapOvr>
  <p:transition spd="med">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does Property Tax go?</a:t>
            </a:r>
            <a:endParaRPr lang="en-US" dirty="0"/>
          </a:p>
        </p:txBody>
      </p:sp>
      <p:graphicFrame>
        <p:nvGraphicFramePr>
          <p:cNvPr id="4" name="Content Placeholder 3"/>
          <p:cNvGraphicFramePr>
            <a:graphicFrameLocks noGrp="1"/>
          </p:cNvGraphicFramePr>
          <p:nvPr>
            <p:ph idx="1"/>
          </p:nvPr>
        </p:nvGraphicFramePr>
        <p:xfrm>
          <a:off x="0" y="1219200"/>
          <a:ext cx="91440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905000" y="5562600"/>
            <a:ext cx="59436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This does not include State Share Revenue which makes up the difference in fund totals, however these revenues vary from year to year depending on legislation.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TotalTime>
  <Words>2543</Words>
  <Application>Microsoft Office PowerPoint</Application>
  <PresentationFormat>On-screen Show (4:3)</PresentationFormat>
  <Paragraphs>222</Paragraphs>
  <Slides>39</Slides>
  <Notes>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 2014 Revenue Resources - Proposed Budget</vt:lpstr>
      <vt:lpstr>Slide 2</vt:lpstr>
      <vt:lpstr>Slide 3</vt:lpstr>
      <vt:lpstr>Property Tax Revenue</vt:lpstr>
      <vt:lpstr>Slide 5</vt:lpstr>
      <vt:lpstr>Does the Town keep all collected property tax dollars? </vt:lpstr>
      <vt:lpstr>Slide 7</vt:lpstr>
      <vt:lpstr>Doing a lot with a little</vt:lpstr>
      <vt:lpstr>Where does Property Tax go?</vt:lpstr>
      <vt:lpstr>1% Increase</vt:lpstr>
      <vt:lpstr>Banked Capacity</vt:lpstr>
      <vt:lpstr>The  Recovery</vt:lpstr>
      <vt:lpstr>Slide 13</vt:lpstr>
      <vt:lpstr>Slide 14</vt:lpstr>
      <vt:lpstr>How much money was collected from residents in Town?</vt:lpstr>
      <vt:lpstr>Slide 16</vt:lpstr>
      <vt:lpstr>What are State Share Revenues</vt:lpstr>
      <vt:lpstr>Slide 18</vt:lpstr>
      <vt:lpstr>Liquor Taxes</vt:lpstr>
      <vt:lpstr>Slide 20</vt:lpstr>
      <vt:lpstr>Slide 21</vt:lpstr>
      <vt:lpstr>Slide 22</vt:lpstr>
      <vt:lpstr>What other revenue resources are available?</vt:lpstr>
      <vt:lpstr>Slide 24</vt:lpstr>
      <vt:lpstr>Slide 25</vt:lpstr>
      <vt:lpstr>Storm Water Fees</vt:lpstr>
      <vt:lpstr>Sales/ Use Taxes</vt:lpstr>
      <vt:lpstr>REET/ Real Estate Excise Tax</vt:lpstr>
      <vt:lpstr>Slide 29</vt:lpstr>
      <vt:lpstr>Government vs. Business</vt:lpstr>
      <vt:lpstr>The Challenges</vt:lpstr>
      <vt:lpstr>Slide 32</vt:lpstr>
      <vt:lpstr>Ideas to Increase Revenues</vt:lpstr>
      <vt:lpstr> 2014 Estimated Revenue Budget</vt:lpstr>
      <vt:lpstr>Yacolt Levy Limit Calculator</vt:lpstr>
      <vt:lpstr>Slide 36</vt:lpstr>
      <vt:lpstr>Budget Revenue Estimate 2014</vt:lpstr>
      <vt:lpstr>How do we Budget</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Budget Revenue Resources</dc:title>
  <dc:creator>Cindy Marbut</dc:creator>
  <cp:lastModifiedBy>Cindy Marbut</cp:lastModifiedBy>
  <cp:revision>93</cp:revision>
  <dcterms:created xsi:type="dcterms:W3CDTF">2013-10-14T17:52:46Z</dcterms:created>
  <dcterms:modified xsi:type="dcterms:W3CDTF">2013-10-21T15:46:53Z</dcterms:modified>
</cp:coreProperties>
</file>